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7" r:id="rId9"/>
    <p:sldId id="262" r:id="rId10"/>
    <p:sldId id="268" r:id="rId11"/>
    <p:sldId id="263" r:id="rId12"/>
    <p:sldId id="264" r:id="rId13"/>
    <p:sldId id="265" r:id="rId14"/>
  </p:sldIdLst>
  <p:sldSz cx="9906000" cy="6858000" type="A4"/>
  <p:notesSz cx="6858000" cy="9144000"/>
  <p:embeddedFontLst>
    <p:embeddedFont>
      <p:font typeface="Calibri Light" panose="020F0302020204030204" pitchFamily="34" charset="0"/>
      <p:regular r:id="rId16"/>
      <p:italic r:id="rId17"/>
    </p:embeddedFont>
    <p:embeddedFont>
      <p:font typeface="대한민국정부상징체 R" panose="02020503020101020101" pitchFamily="18" charset="-127"/>
      <p:regular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  <p15:guide id="3" pos="1578" userDrawn="1">
          <p15:clr>
            <a:srgbClr val="A4A3A4"/>
          </p15:clr>
        </p15:guide>
        <p15:guide id="4" pos="46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143"/>
    <a:srgbClr val="1D432F"/>
    <a:srgbClr val="FEFDCF"/>
    <a:srgbClr val="5B2E60"/>
    <a:srgbClr val="FAE6D2"/>
    <a:srgbClr val="D9ABCF"/>
    <a:srgbClr val="3E1F41"/>
    <a:srgbClr val="213D55"/>
    <a:srgbClr val="574943"/>
    <a:srgbClr val="577F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71" autoAdjust="0"/>
    <p:restoredTop sz="92435" autoAdjust="0"/>
  </p:normalViewPr>
  <p:slideViewPr>
    <p:cSldViewPr showGuides="1">
      <p:cViewPr varScale="1">
        <p:scale>
          <a:sx n="110" d="100"/>
          <a:sy n="110" d="100"/>
        </p:scale>
        <p:origin x="1770" y="96"/>
      </p:cViewPr>
      <p:guideLst>
        <p:guide orient="horz" pos="2160"/>
        <p:guide pos="3120"/>
        <p:guide pos="1578"/>
        <p:guide pos="46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solidFill>
              <a:srgbClr val="345A36"/>
            </a:solidFill>
            <a:ln w="63500">
              <a:noFill/>
            </a:ln>
          </c:spPr>
          <c:dPt>
            <c:idx val="0"/>
            <c:bubble3D val="0"/>
            <c:spPr>
              <a:solidFill>
                <a:schemeClr val="accent5">
                  <a:lumMod val="60000"/>
                  <a:lumOff val="40000"/>
                  <a:alpha val="61000"/>
                </a:schemeClr>
              </a:solidFill>
              <a:ln w="635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0FB-471F-8430-CC220C2C0590}"/>
              </c:ext>
            </c:extLst>
          </c:dPt>
          <c:dPt>
            <c:idx val="1"/>
            <c:bubble3D val="0"/>
            <c:spPr>
              <a:solidFill>
                <a:schemeClr val="accent2">
                  <a:lumMod val="75000"/>
                  <a:alpha val="39000"/>
                </a:schemeClr>
              </a:solidFill>
              <a:ln w="635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0FB-471F-8430-CC220C2C0590}"/>
              </c:ext>
            </c:extLst>
          </c:dPt>
          <c:dPt>
            <c:idx val="2"/>
            <c:bubble3D val="0"/>
            <c:spPr>
              <a:solidFill>
                <a:schemeClr val="accent4">
                  <a:lumMod val="75000"/>
                  <a:alpha val="69000"/>
                </a:schemeClr>
              </a:solidFill>
              <a:ln w="635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0FB-471F-8430-CC220C2C0590}"/>
              </c:ext>
            </c:extLst>
          </c:dPt>
          <c:cat>
            <c:strRef>
              <c:f>Sheet1!$A$2:$A$4</c:f>
              <c:strCache>
                <c:ptCount val="3"/>
                <c:pt idx="0">
                  <c:v>보수</c:v>
                </c:pt>
                <c:pt idx="1">
                  <c:v>제조</c:v>
                </c:pt>
                <c:pt idx="2">
                  <c:v>설치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237</c:v>
                </c:pt>
                <c:pt idx="1">
                  <c:v>157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FB-471F-8430-CC220C2C05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36"/>
      </c:pieChart>
      <c:spPr>
        <a:solidFill>
          <a:srgbClr val="345A36"/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대한민국정부상징체 R" panose="02020503020101020101" pitchFamily="18" charset="-127"/>
                <a:ea typeface="대한민국정부상징체 R" panose="02020503020101020101" pitchFamily="18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대한민국정부상징체 R" panose="02020503020101020101" pitchFamily="18" charset="-127"/>
                <a:ea typeface="대한민국정부상징체 R" panose="02020503020101020101" pitchFamily="18" charset="-127"/>
              </a:defRPr>
            </a:lvl1pPr>
          </a:lstStyle>
          <a:p>
            <a:fld id="{3B01530F-39CB-42C6-8F9F-85A5FE59DA81}" type="datetimeFigureOut">
              <a:rPr lang="ko-KR" altLang="en-US" smtClean="0"/>
              <a:pPr/>
              <a:t>2022-10-14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대한민국정부상징체 R" panose="02020503020101020101" pitchFamily="18" charset="-127"/>
                <a:ea typeface="대한민국정부상징체 R" panose="02020503020101020101" pitchFamily="18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대한민국정부상징체 R" panose="02020503020101020101" pitchFamily="18" charset="-127"/>
                <a:ea typeface="대한민국정부상징체 R" panose="02020503020101020101" pitchFamily="18" charset="-127"/>
              </a:defRPr>
            </a:lvl1pPr>
          </a:lstStyle>
          <a:p>
            <a:fld id="{7F51FEE7-E9C1-4AD8-9B20-888E2EFF3C9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801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대한민국정부상징체 R" panose="02020503020101020101" pitchFamily="18" charset="-127"/>
        <a:ea typeface="대한민국정부상징체 R" panose="02020503020101020101" pitchFamily="18" charset="-127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대한민국정부상징체 R" panose="02020503020101020101" pitchFamily="18" charset="-127"/>
        <a:ea typeface="대한민국정부상징체 R" panose="02020503020101020101" pitchFamily="18" charset="-127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대한민국정부상징체 R" panose="02020503020101020101" pitchFamily="18" charset="-127"/>
        <a:ea typeface="대한민국정부상징체 R" panose="02020503020101020101" pitchFamily="18" charset="-127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대한민국정부상징체 R" panose="02020503020101020101" pitchFamily="18" charset="-127"/>
        <a:ea typeface="대한민국정부상징체 R" panose="02020503020101020101" pitchFamily="18" charset="-127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대한민국정부상징체 R" panose="02020503020101020101" pitchFamily="18" charset="-127"/>
        <a:ea typeface="대한민국정부상징체 R" panose="02020503020101020101" pitchFamily="18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1FEE7-E9C1-4AD8-9B20-888E2EFF3C9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63610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1FEE7-E9C1-4AD8-9B20-888E2EFF3C99}" type="slidenum">
              <a:rPr lang="ko-KR" altLang="en-US" smtClean="0"/>
              <a:pPr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73902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1FEE7-E9C1-4AD8-9B20-888E2EFF3C9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74063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1FEE7-E9C1-4AD8-9B20-888E2EFF3C9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51320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감사합니다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1FEE7-E9C1-4AD8-9B20-888E2EFF3C9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8881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1FEE7-E9C1-4AD8-9B20-888E2EFF3C9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6867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1FEE7-E9C1-4AD8-9B20-888E2EFF3C9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0521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1FEE7-E9C1-4AD8-9B20-888E2EFF3C9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0995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1FEE7-E9C1-4AD8-9B20-888E2EFF3C9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4548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1FEE7-E9C1-4AD8-9B20-888E2EFF3C9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90644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1FEE7-E9C1-4AD8-9B20-888E2EFF3C9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34151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1FEE7-E9C1-4AD8-9B20-888E2EFF3C9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47842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1FEE7-E9C1-4AD8-9B20-888E2EFF3C9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7229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E792F-CB4E-4221-85BA-3EA19B0B5DD8}" type="datetimeFigureOut">
              <a:rPr lang="ko-KR" altLang="en-US" smtClean="0"/>
              <a:t>2022-10-14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6ADB7-E78C-4892-9372-7C0E490214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7840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E792F-CB4E-4221-85BA-3EA19B0B5DD8}" type="datetimeFigureOut">
              <a:rPr lang="ko-KR" altLang="en-US" smtClean="0"/>
              <a:t>2022-10-14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6ADB7-E78C-4892-9372-7C0E490214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1925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E792F-CB4E-4221-85BA-3EA19B0B5DD8}" type="datetimeFigureOut">
              <a:rPr lang="ko-KR" altLang="en-US" smtClean="0"/>
              <a:t>2022-10-14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6ADB7-E78C-4892-9372-7C0E490214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2822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E792F-CB4E-4221-85BA-3EA19B0B5DD8}" type="datetimeFigureOut">
              <a:rPr lang="ko-KR" altLang="en-US" smtClean="0"/>
              <a:t>2022-10-14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6ADB7-E78C-4892-9372-7C0E490214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5109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E792F-CB4E-4221-85BA-3EA19B0B5DD8}" type="datetimeFigureOut">
              <a:rPr lang="ko-KR" altLang="en-US" smtClean="0"/>
              <a:t>2022-10-14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6ADB7-E78C-4892-9372-7C0E490214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6693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E792F-CB4E-4221-85BA-3EA19B0B5DD8}" type="datetimeFigureOut">
              <a:rPr lang="ko-KR" altLang="en-US" smtClean="0"/>
              <a:t>2022-10-14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6ADB7-E78C-4892-9372-7C0E490214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3713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E792F-CB4E-4221-85BA-3EA19B0B5DD8}" type="datetimeFigureOut">
              <a:rPr lang="ko-KR" altLang="en-US" smtClean="0"/>
              <a:t>2022-10-14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6ADB7-E78C-4892-9372-7C0E490214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3281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E792F-CB4E-4221-85BA-3EA19B0B5DD8}" type="datetimeFigureOut">
              <a:rPr lang="ko-KR" altLang="en-US" smtClean="0"/>
              <a:t>2022-10-14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6ADB7-E78C-4892-9372-7C0E490214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0947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E792F-CB4E-4221-85BA-3EA19B0B5DD8}" type="datetimeFigureOut">
              <a:rPr lang="ko-KR" altLang="en-US" smtClean="0"/>
              <a:t>2022-10-14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6ADB7-E78C-4892-9372-7C0E490214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5797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E792F-CB4E-4221-85BA-3EA19B0B5DD8}" type="datetimeFigureOut">
              <a:rPr lang="ko-KR" altLang="en-US" smtClean="0"/>
              <a:t>2022-10-14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6ADB7-E78C-4892-9372-7C0E490214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525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E792F-CB4E-4221-85BA-3EA19B0B5DD8}" type="datetimeFigureOut">
              <a:rPr lang="ko-KR" altLang="en-US" smtClean="0"/>
              <a:t>2022-10-14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6ADB7-E78C-4892-9372-7C0E490214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8161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defRPr>
            </a:lvl1pPr>
          </a:lstStyle>
          <a:p>
            <a:fld id="{A18E792F-CB4E-4221-85BA-3EA19B0B5DD8}" type="datetimeFigureOut">
              <a:rPr lang="ko-KR" altLang="en-US" smtClean="0"/>
              <a:pPr/>
              <a:t>2022-10-14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defRPr>
            </a:lvl1pPr>
          </a:lstStyle>
          <a:p>
            <a:fld id="{7D16ADB7-E78C-4892-9372-7C0E490214D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7344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대한민국정부상징체 R" panose="02020503020101020101" pitchFamily="18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대한민국정부상징체 R" panose="02020503020101020101" pitchFamily="18" charset="-127"/>
          <a:ea typeface="대한민국정부상징체 R" panose="02020503020101020101" pitchFamily="18" charset="-127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대한민국정부상징체 R" panose="02020503020101020101" pitchFamily="18" charset="-127"/>
          <a:ea typeface="대한민국정부상징체 R" panose="02020503020101020101" pitchFamily="18" charset="-127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대한민국정부상징체 R" panose="02020503020101020101" pitchFamily="18" charset="-127"/>
          <a:ea typeface="대한민국정부상징체 R" panose="02020503020101020101" pitchFamily="18" charset="-127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대한민국정부상징체 R" panose="02020503020101020101" pitchFamily="18" charset="-127"/>
          <a:ea typeface="대한민국정부상징체 R" panose="02020503020101020101" pitchFamily="18" charset="-127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대한민국정부상징체 R" panose="02020503020101020101" pitchFamily="18" charset="-127"/>
          <a:ea typeface="대한민국정부상징체 R" panose="02020503020101020101" pitchFamily="18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jp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D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5">
            <a:extLst>
              <a:ext uri="{FF2B5EF4-FFF2-40B4-BE49-F238E27FC236}">
                <a16:creationId xmlns:a16="http://schemas.microsoft.com/office/drawing/2014/main" id="{408EFA67-E268-1C23-EB2C-9F09C9EAF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9" t="44749"/>
          <a:stretch>
            <a:fillRect/>
          </a:stretch>
        </p:blipFill>
        <p:spPr bwMode="auto">
          <a:xfrm>
            <a:off x="5364480" y="3096022"/>
            <a:ext cx="4541520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BA6E6B-3D1B-CE63-3642-E99D3588459B}"/>
              </a:ext>
            </a:extLst>
          </p:cNvPr>
          <p:cNvSpPr txBox="1"/>
          <p:nvPr/>
        </p:nvSpPr>
        <p:spPr>
          <a:xfrm>
            <a:off x="892089" y="1393372"/>
            <a:ext cx="813876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6000" b="1" dirty="0">
                <a:gradFill>
                  <a:gsLst>
                    <a:gs pos="100000">
                      <a:srgbClr val="284A66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사단법인 </a:t>
            </a:r>
            <a:r>
              <a:rPr lang="ko-KR" altLang="en-US" sz="6000" b="1" dirty="0" err="1">
                <a:gradFill>
                  <a:gsLst>
                    <a:gs pos="100000">
                      <a:srgbClr val="284A66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대한승강기협회</a:t>
            </a:r>
            <a:endParaRPr lang="en-US" altLang="ko-KR" sz="6000" b="1" dirty="0">
              <a:gradFill>
                <a:gsLst>
                  <a:gs pos="100000">
                    <a:srgbClr val="284A66"/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D4E27C-02C5-A79A-A5D0-C2E24340758D}"/>
              </a:ext>
            </a:extLst>
          </p:cNvPr>
          <p:cNvSpPr txBox="1"/>
          <p:nvPr/>
        </p:nvSpPr>
        <p:spPr>
          <a:xfrm>
            <a:off x="892089" y="2413337"/>
            <a:ext cx="39260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6000" b="1" dirty="0">
                <a:gradFill>
                  <a:gsLst>
                    <a:gs pos="100000">
                      <a:schemeClr val="accent5">
                        <a:lumMod val="7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역할과 비전</a:t>
            </a:r>
            <a:endParaRPr lang="en-US" altLang="ko-KR" sz="6000" b="1" dirty="0">
              <a:gradFill>
                <a:gsLst>
                  <a:gs pos="100000">
                    <a:schemeClr val="accent5">
                      <a:lumMod val="7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11918B-2953-F737-0422-E4E22E31890A}"/>
              </a:ext>
            </a:extLst>
          </p:cNvPr>
          <p:cNvSpPr txBox="1"/>
          <p:nvPr/>
        </p:nvSpPr>
        <p:spPr>
          <a:xfrm>
            <a:off x="1058377" y="4797152"/>
            <a:ext cx="19159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gradFill>
                  <a:gsLst>
                    <a:gs pos="10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2022. 11.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D2CA18-0234-ADCE-8EEC-C4888FBC050E}"/>
              </a:ext>
            </a:extLst>
          </p:cNvPr>
          <p:cNvSpPr txBox="1"/>
          <p:nvPr/>
        </p:nvSpPr>
        <p:spPr>
          <a:xfrm>
            <a:off x="1058377" y="5395282"/>
            <a:ext cx="146867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000">
                <a:gradFill>
                  <a:gsLst>
                    <a:gs pos="10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조 동 훈</a:t>
            </a:r>
            <a:endParaRPr lang="en-US" altLang="ko-KR" sz="3000" dirty="0">
              <a:gradFill>
                <a:gsLst>
                  <a:gs pos="100000">
                    <a:schemeClr val="tx1">
                      <a:lumMod val="85000"/>
                      <a:lumOff val="1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7500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D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7AEDCBC4-CD5F-6DFD-2F68-456C2F149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850" y="419520"/>
            <a:ext cx="4320133" cy="6105824"/>
          </a:xfrm>
          <a:prstGeom prst="rect">
            <a:avLst/>
          </a:prstGeom>
          <a:ln w="88900">
            <a:solidFill>
              <a:schemeClr val="bg1">
                <a:alpha val="50000"/>
              </a:schemeClr>
            </a:solidFill>
          </a:ln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46C2FEA9-70FC-1A17-4531-802097A22E36}"/>
              </a:ext>
            </a:extLst>
          </p:cNvPr>
          <p:cNvPicPr preferRelativeResize="0"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072" y="2564904"/>
            <a:ext cx="3240000" cy="1800000"/>
          </a:xfrm>
          <a:prstGeom prst="rect">
            <a:avLst/>
          </a:prstGeom>
          <a:ln w="88900">
            <a:solidFill>
              <a:schemeClr val="bg1">
                <a:alpha val="50000"/>
              </a:schemeClr>
            </a:solidFill>
          </a:ln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CAC2910-BAF8-D9D0-4721-740E8300B64D}"/>
              </a:ext>
            </a:extLst>
          </p:cNvPr>
          <p:cNvPicPr preferRelativeResize="0"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072" y="419520"/>
            <a:ext cx="3240000" cy="1800000"/>
          </a:xfrm>
          <a:prstGeom prst="rect">
            <a:avLst/>
          </a:prstGeom>
          <a:ln w="88900">
            <a:solidFill>
              <a:schemeClr val="bg1">
                <a:alpha val="50000"/>
              </a:schemeClr>
            </a:solidFill>
          </a:ln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28B530DE-4E07-D421-01B1-E526F13BE0EB}"/>
              </a:ext>
            </a:extLst>
          </p:cNvPr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072" y="4725344"/>
            <a:ext cx="3240000" cy="1800000"/>
          </a:xfrm>
          <a:prstGeom prst="rect">
            <a:avLst/>
          </a:prstGeom>
          <a:ln w="88900">
            <a:solidFill>
              <a:schemeClr val="bg1">
                <a:alpha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4241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1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79A113-0BC3-3FF9-223B-4D4DEA2B3388}"/>
              </a:ext>
            </a:extLst>
          </p:cNvPr>
          <p:cNvSpPr txBox="1"/>
          <p:nvPr/>
        </p:nvSpPr>
        <p:spPr>
          <a:xfrm>
            <a:off x="347147" y="469332"/>
            <a:ext cx="1648208" cy="63440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2000"/>
              </a:lnSpc>
            </a:pPr>
            <a:r>
              <a:rPr lang="ko-KR" altLang="en-US" sz="12500" b="1" dirty="0">
                <a:gradFill>
                  <a:gsLst>
                    <a:gs pos="100000">
                      <a:schemeClr val="accent5">
                        <a:lumMod val="20000"/>
                        <a:lumOff val="80000"/>
                        <a:alpha val="32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주</a:t>
            </a:r>
            <a:endParaRPr lang="en-US" altLang="ko-KR" sz="12500" b="1" dirty="0">
              <a:gradFill>
                <a:gsLst>
                  <a:gs pos="100000">
                    <a:schemeClr val="accent5">
                      <a:lumMod val="20000"/>
                      <a:lumOff val="80000"/>
                      <a:alpha val="32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  <a:p>
            <a:pPr>
              <a:lnSpc>
                <a:spcPts val="12000"/>
              </a:lnSpc>
            </a:pPr>
            <a:r>
              <a:rPr lang="ko-KR" altLang="en-US" sz="12500" b="1" dirty="0">
                <a:gradFill>
                  <a:gsLst>
                    <a:gs pos="100000">
                      <a:schemeClr val="accent5">
                        <a:lumMod val="20000"/>
                        <a:lumOff val="80000"/>
                        <a:alpha val="32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요</a:t>
            </a:r>
            <a:endParaRPr lang="en-US" altLang="ko-KR" sz="12500" b="1" dirty="0">
              <a:gradFill>
                <a:gsLst>
                  <a:gs pos="100000">
                    <a:schemeClr val="accent5">
                      <a:lumMod val="20000"/>
                      <a:lumOff val="80000"/>
                      <a:alpha val="32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  <a:p>
            <a:pPr>
              <a:lnSpc>
                <a:spcPts val="12000"/>
              </a:lnSpc>
            </a:pPr>
            <a:r>
              <a:rPr lang="ko-KR" altLang="en-US" sz="12500" b="1" dirty="0">
                <a:gradFill>
                  <a:gsLst>
                    <a:gs pos="100000">
                      <a:schemeClr val="accent5">
                        <a:lumMod val="20000"/>
                        <a:lumOff val="80000"/>
                        <a:alpha val="32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사</a:t>
            </a:r>
            <a:endParaRPr lang="en-US" altLang="ko-KR" sz="12500" b="1" dirty="0">
              <a:gradFill>
                <a:gsLst>
                  <a:gs pos="100000">
                    <a:schemeClr val="accent5">
                      <a:lumMod val="20000"/>
                      <a:lumOff val="80000"/>
                      <a:alpha val="32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  <a:p>
            <a:pPr>
              <a:lnSpc>
                <a:spcPts val="12000"/>
              </a:lnSpc>
            </a:pPr>
            <a:r>
              <a:rPr lang="ko-KR" altLang="en-US" sz="12500" b="1" dirty="0">
                <a:gradFill>
                  <a:gsLst>
                    <a:gs pos="100000">
                      <a:schemeClr val="accent5">
                        <a:lumMod val="20000"/>
                        <a:lumOff val="80000"/>
                        <a:alpha val="32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업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99BBE22-DFAB-DEE8-6EF1-97042FE765EA}"/>
              </a:ext>
            </a:extLst>
          </p:cNvPr>
          <p:cNvSpPr/>
          <p:nvPr/>
        </p:nvSpPr>
        <p:spPr>
          <a:xfrm>
            <a:off x="2720752" y="812904"/>
            <a:ext cx="6120320" cy="1008000"/>
          </a:xfrm>
          <a:prstGeom prst="rect">
            <a:avLst/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000" b="1" dirty="0">
                <a:gradFill>
                  <a:gsLst>
                    <a:gs pos="100000">
                      <a:schemeClr val="accent4">
                        <a:lumMod val="20000"/>
                        <a:lumOff val="80000"/>
                        <a:alpha val="8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법정교육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81552B4-AA1C-620E-8C8A-177A44609172}"/>
              </a:ext>
            </a:extLst>
          </p:cNvPr>
          <p:cNvSpPr/>
          <p:nvPr/>
        </p:nvSpPr>
        <p:spPr>
          <a:xfrm>
            <a:off x="2720752" y="2973257"/>
            <a:ext cx="6120320" cy="1008000"/>
          </a:xfrm>
          <a:prstGeom prst="rect">
            <a:avLst/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000" b="1" dirty="0">
                <a:gradFill>
                  <a:gsLst>
                    <a:gs pos="100000">
                      <a:schemeClr val="accent5">
                        <a:lumMod val="20000"/>
                        <a:lumOff val="80000"/>
                        <a:alpha val="8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분동사업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BB19ACD-7B58-7BAF-5490-00CCA92359A5}"/>
              </a:ext>
            </a:extLst>
          </p:cNvPr>
          <p:cNvSpPr/>
          <p:nvPr/>
        </p:nvSpPr>
        <p:spPr>
          <a:xfrm>
            <a:off x="2720752" y="5118641"/>
            <a:ext cx="6120320" cy="1008000"/>
          </a:xfrm>
          <a:prstGeom prst="rect">
            <a:avLst/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000" b="1" dirty="0">
                <a:gradFill>
                  <a:gsLst>
                    <a:gs pos="100000">
                      <a:schemeClr val="accent3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온라인장터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7D4FC4EA-1833-4569-109D-507DB73DFD27}"/>
              </a:ext>
            </a:extLst>
          </p:cNvPr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072" y="419520"/>
            <a:ext cx="3240000" cy="1800000"/>
          </a:xfrm>
          <a:prstGeom prst="rect">
            <a:avLst/>
          </a:prstGeom>
          <a:ln w="88900">
            <a:solidFill>
              <a:schemeClr val="bg1">
                <a:alpha val="50000"/>
              </a:schemeClr>
            </a:solidFill>
          </a:ln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638BEC8-137A-5D71-7E5C-287E3717ACD2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601072" y="4725344"/>
            <a:ext cx="3240000" cy="1800000"/>
          </a:xfrm>
          <a:prstGeom prst="rect">
            <a:avLst/>
          </a:prstGeom>
          <a:ln w="88900">
            <a:solidFill>
              <a:schemeClr val="bg1">
                <a:alpha val="50000"/>
              </a:schemeClr>
            </a:solidFill>
          </a:ln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5F5327CF-1610-E880-8F57-54C3A28A9EA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9" t="27949" r="18500" b="22699"/>
          <a:stretch/>
        </p:blipFill>
        <p:spPr>
          <a:xfrm>
            <a:off x="5601072" y="2564904"/>
            <a:ext cx="3240000" cy="1800000"/>
          </a:xfrm>
          <a:prstGeom prst="rect">
            <a:avLst/>
          </a:prstGeom>
          <a:ln w="88900">
            <a:solidFill>
              <a:schemeClr val="bg1">
                <a:alpha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0859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1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7226BC-EA4E-0977-7BB3-34FB85295644}"/>
              </a:ext>
            </a:extLst>
          </p:cNvPr>
          <p:cNvSpPr txBox="1"/>
          <p:nvPr/>
        </p:nvSpPr>
        <p:spPr>
          <a:xfrm>
            <a:off x="-416209" y="-243120"/>
            <a:ext cx="6521337" cy="20159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500" b="1" dirty="0">
                <a:gradFill>
                  <a:gsLst>
                    <a:gs pos="100000">
                      <a:schemeClr val="accent5">
                        <a:lumMod val="20000"/>
                        <a:lumOff val="80000"/>
                        <a:alpha val="32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협회 비전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4C553E47-775F-44D8-ACA2-086F6B3729EF}"/>
              </a:ext>
            </a:extLst>
          </p:cNvPr>
          <p:cNvGrpSpPr/>
          <p:nvPr/>
        </p:nvGrpSpPr>
        <p:grpSpPr>
          <a:xfrm>
            <a:off x="272480" y="2636912"/>
            <a:ext cx="5256584" cy="3600280"/>
            <a:chOff x="272480" y="2636912"/>
            <a:chExt cx="5256584" cy="3600280"/>
          </a:xfrm>
        </p:grpSpPr>
        <p:sp>
          <p:nvSpPr>
            <p:cNvPr id="3" name="육각형 2">
              <a:extLst>
                <a:ext uri="{FF2B5EF4-FFF2-40B4-BE49-F238E27FC236}">
                  <a16:creationId xmlns:a16="http://schemas.microsoft.com/office/drawing/2014/main" id="{D97A49AF-2E88-7C24-9457-01711395E705}"/>
                </a:ext>
              </a:extLst>
            </p:cNvPr>
            <p:cNvSpPr/>
            <p:nvPr/>
          </p:nvSpPr>
          <p:spPr>
            <a:xfrm>
              <a:off x="272480" y="3140848"/>
              <a:ext cx="2880000" cy="792000"/>
            </a:xfrm>
            <a:prstGeom prst="hexagon">
              <a:avLst/>
            </a:prstGeom>
            <a:solidFill>
              <a:schemeClr val="accent1">
                <a:lumMod val="20000"/>
                <a:lumOff val="80000"/>
                <a:alpha val="47843"/>
              </a:schemeClr>
            </a:solidFill>
            <a:ln w="73025">
              <a:solidFill>
                <a:schemeClr val="bg1">
                  <a:lumMod val="75000"/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ko-KR" altLang="en-US" sz="3200" b="1" dirty="0">
                  <a:gradFill>
                    <a:gsLst>
                      <a:gs pos="100000">
                        <a:schemeClr val="bg1">
                          <a:lumMod val="7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태동기</a:t>
              </a:r>
            </a:p>
          </p:txBody>
        </p:sp>
        <p:sp>
          <p:nvSpPr>
            <p:cNvPr id="4" name="육각형 3">
              <a:extLst>
                <a:ext uri="{FF2B5EF4-FFF2-40B4-BE49-F238E27FC236}">
                  <a16:creationId xmlns:a16="http://schemas.microsoft.com/office/drawing/2014/main" id="{2164815E-74EA-81D7-32F3-D0781EC6225F}"/>
                </a:ext>
              </a:extLst>
            </p:cNvPr>
            <p:cNvSpPr/>
            <p:nvPr/>
          </p:nvSpPr>
          <p:spPr>
            <a:xfrm>
              <a:off x="2416565" y="2636912"/>
              <a:ext cx="2880000" cy="792000"/>
            </a:xfrm>
            <a:prstGeom prst="hexagon">
              <a:avLst/>
            </a:prstGeom>
            <a:solidFill>
              <a:schemeClr val="accent1">
                <a:lumMod val="20000"/>
                <a:lumOff val="80000"/>
                <a:alpha val="47843"/>
              </a:schemeClr>
            </a:solidFill>
            <a:ln w="73025">
              <a:solidFill>
                <a:schemeClr val="bg1">
                  <a:lumMod val="75000"/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ko-KR" altLang="en-US" sz="3200" b="1" dirty="0">
                  <a:gradFill>
                    <a:gsLst>
                      <a:gs pos="100000">
                        <a:schemeClr val="bg1">
                          <a:lumMod val="7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준비기</a:t>
              </a:r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6A53306D-0FC1-8AE3-0354-1988A6FF9EAC}"/>
                </a:ext>
              </a:extLst>
            </p:cNvPr>
            <p:cNvSpPr/>
            <p:nvPr/>
          </p:nvSpPr>
          <p:spPr>
            <a:xfrm>
              <a:off x="272480" y="3933056"/>
              <a:ext cx="2880000" cy="5039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>
                  <a:gradFill>
                    <a:gsLst>
                      <a:gs pos="100000">
                        <a:schemeClr val="bg1">
                          <a:lumMod val="8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2020</a:t>
              </a:r>
              <a:r>
                <a:rPr lang="ko-KR" altLang="en-US" sz="2000" b="1" dirty="0">
                  <a:gradFill>
                    <a:gsLst>
                      <a:gs pos="100000">
                        <a:schemeClr val="bg1">
                          <a:lumMod val="8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년도</a:t>
              </a:r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76736F44-E5BE-4067-71FD-F4ECF596D5E3}"/>
                </a:ext>
              </a:extLst>
            </p:cNvPr>
            <p:cNvSpPr/>
            <p:nvPr/>
          </p:nvSpPr>
          <p:spPr>
            <a:xfrm>
              <a:off x="2649064" y="3429000"/>
              <a:ext cx="2880000" cy="5039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>
                  <a:gradFill>
                    <a:gsLst>
                      <a:gs pos="100000">
                        <a:schemeClr val="bg1">
                          <a:lumMod val="8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2021</a:t>
              </a:r>
              <a:r>
                <a:rPr lang="ko-KR" altLang="en-US" sz="2000" b="1" dirty="0">
                  <a:gradFill>
                    <a:gsLst>
                      <a:gs pos="100000">
                        <a:schemeClr val="bg1">
                          <a:lumMod val="8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년도</a:t>
              </a: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197F092E-9F4F-D262-89D4-7F283493CFA8}"/>
                </a:ext>
              </a:extLst>
            </p:cNvPr>
            <p:cNvSpPr/>
            <p:nvPr/>
          </p:nvSpPr>
          <p:spPr>
            <a:xfrm>
              <a:off x="775896" y="4509120"/>
              <a:ext cx="1873168" cy="17280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r>
                <a:rPr lang="ko-KR" altLang="en-US" sz="2000" b="1" dirty="0">
                  <a:gradFill>
                    <a:gsLst>
                      <a:gs pos="100000">
                        <a:schemeClr val="bg1">
                          <a:lumMod val="8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승강기 산업진흥을 위한</a:t>
              </a:r>
              <a:endParaRPr lang="en-US" altLang="ko-KR" sz="2000" b="1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endParaRPr>
            </a:p>
            <a:p>
              <a:pPr algn="ctr">
                <a:lnSpc>
                  <a:spcPts val="2600"/>
                </a:lnSpc>
              </a:pPr>
              <a:r>
                <a:rPr lang="ko-KR" altLang="en-US" sz="2000" b="1" dirty="0">
                  <a:gradFill>
                    <a:gsLst>
                      <a:gs pos="100000">
                        <a:schemeClr val="bg1">
                          <a:lumMod val="8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변화의 시작</a:t>
              </a: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3CB639FD-DECB-D1ED-6031-81CFA9931CD6}"/>
                </a:ext>
              </a:extLst>
            </p:cNvPr>
            <p:cNvSpPr/>
            <p:nvPr/>
          </p:nvSpPr>
          <p:spPr>
            <a:xfrm>
              <a:off x="3151840" y="3717032"/>
              <a:ext cx="1873168" cy="17280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r>
                <a:rPr lang="ko-KR" altLang="en-US" sz="2000" b="1" dirty="0">
                  <a:gradFill>
                    <a:gsLst>
                      <a:gs pos="100000">
                        <a:schemeClr val="bg1">
                          <a:lumMod val="8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안정을 위한</a:t>
              </a:r>
              <a:endParaRPr lang="en-US" altLang="ko-KR" sz="2000" b="1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endParaRPr>
            </a:p>
            <a:p>
              <a:pPr algn="ctr">
                <a:lnSpc>
                  <a:spcPts val="2600"/>
                </a:lnSpc>
              </a:pPr>
              <a:r>
                <a:rPr lang="ko-KR" altLang="en-US" sz="2000" b="1" dirty="0">
                  <a:gradFill>
                    <a:gsLst>
                      <a:gs pos="100000">
                        <a:schemeClr val="bg1">
                          <a:lumMod val="8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기본 역량</a:t>
              </a:r>
              <a:endParaRPr lang="en-US" altLang="ko-KR" sz="2000" b="1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endParaRPr>
            </a:p>
            <a:p>
              <a:pPr algn="ctr">
                <a:lnSpc>
                  <a:spcPts val="2600"/>
                </a:lnSpc>
              </a:pPr>
              <a:r>
                <a:rPr lang="ko-KR" altLang="en-US" sz="2000" b="1" dirty="0">
                  <a:gradFill>
                    <a:gsLst>
                      <a:gs pos="100000">
                        <a:schemeClr val="bg1">
                          <a:lumMod val="8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강화</a:t>
              </a: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13C7175F-9D9F-3641-650A-F0BB2550A8F9}"/>
              </a:ext>
            </a:extLst>
          </p:cNvPr>
          <p:cNvGrpSpPr/>
          <p:nvPr/>
        </p:nvGrpSpPr>
        <p:grpSpPr>
          <a:xfrm>
            <a:off x="4577085" y="2132856"/>
            <a:ext cx="3111899" cy="3096344"/>
            <a:chOff x="4577085" y="2132856"/>
            <a:chExt cx="3111899" cy="3096344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C9ADF723-B448-0374-19F2-AB5DB24837EB}"/>
                </a:ext>
              </a:extLst>
            </p:cNvPr>
            <p:cNvSpPr/>
            <p:nvPr/>
          </p:nvSpPr>
          <p:spPr>
            <a:xfrm>
              <a:off x="4808984" y="2925064"/>
              <a:ext cx="2880000" cy="5039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>
                  <a:gradFill>
                    <a:gsLst>
                      <a:gs pos="100000">
                        <a:schemeClr val="bg1">
                          <a:lumMod val="8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2022~23</a:t>
              </a:r>
              <a:r>
                <a:rPr lang="ko-KR" altLang="en-US" sz="2000" b="1" dirty="0">
                  <a:gradFill>
                    <a:gsLst>
                      <a:gs pos="100000">
                        <a:schemeClr val="bg1">
                          <a:lumMod val="8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년도</a:t>
              </a:r>
            </a:p>
          </p:txBody>
        </p:sp>
        <p:sp>
          <p:nvSpPr>
            <p:cNvPr id="5" name="육각형 4">
              <a:extLst>
                <a:ext uri="{FF2B5EF4-FFF2-40B4-BE49-F238E27FC236}">
                  <a16:creationId xmlns:a16="http://schemas.microsoft.com/office/drawing/2014/main" id="{3976F425-54C4-242C-0F88-2DCF87359531}"/>
                </a:ext>
              </a:extLst>
            </p:cNvPr>
            <p:cNvSpPr/>
            <p:nvPr/>
          </p:nvSpPr>
          <p:spPr>
            <a:xfrm>
              <a:off x="4577085" y="2132856"/>
              <a:ext cx="2880000" cy="792000"/>
            </a:xfrm>
            <a:prstGeom prst="hexagon">
              <a:avLst/>
            </a:prstGeom>
            <a:solidFill>
              <a:srgbClr val="FEFDCF">
                <a:alpha val="47451"/>
              </a:srgbClr>
            </a:soli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ko-KR" altLang="en-US" sz="3200" b="1" dirty="0">
                  <a:gradFill>
                    <a:gsLst>
                      <a:gs pos="100000">
                        <a:schemeClr val="bg1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안정기</a:t>
              </a: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7DC07851-ABBB-ADDF-81D2-E89A60C598DF}"/>
                </a:ext>
              </a:extLst>
            </p:cNvPr>
            <p:cNvSpPr/>
            <p:nvPr/>
          </p:nvSpPr>
          <p:spPr>
            <a:xfrm>
              <a:off x="5312080" y="3284984"/>
              <a:ext cx="1873168" cy="19442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900"/>
                </a:lnSpc>
              </a:pPr>
              <a:r>
                <a:rPr lang="ko-KR" altLang="en-US" sz="2400" b="1" dirty="0">
                  <a:gradFill>
                    <a:gsLst>
                      <a:gs pos="100000">
                        <a:schemeClr val="bg1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산업진흥 및</a:t>
              </a:r>
              <a:endParaRPr lang="en-US" altLang="ko-KR" sz="2400" b="1" dirty="0">
                <a:gradFill>
                  <a:gsLst>
                    <a:gs pos="100000">
                      <a:schemeClr val="bg1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endParaRPr>
            </a:p>
            <a:p>
              <a:pPr algn="ctr">
                <a:lnSpc>
                  <a:spcPts val="2900"/>
                </a:lnSpc>
              </a:pPr>
              <a:r>
                <a:rPr lang="ko-KR" altLang="en-US" sz="2400" b="1" dirty="0">
                  <a:gradFill>
                    <a:gsLst>
                      <a:gs pos="100000">
                        <a:schemeClr val="bg1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회원사 이익을 위한 기여 확대</a:t>
              </a:r>
              <a:endParaRPr lang="en-US" altLang="ko-KR" sz="2400" b="1" dirty="0">
                <a:gradFill>
                  <a:gsLst>
                    <a:gs pos="100000">
                      <a:schemeClr val="bg1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FAFEC768-C910-D643-1A39-874B465E8CE0}"/>
              </a:ext>
            </a:extLst>
          </p:cNvPr>
          <p:cNvGrpSpPr/>
          <p:nvPr/>
        </p:nvGrpSpPr>
        <p:grpSpPr>
          <a:xfrm>
            <a:off x="6737325" y="1628800"/>
            <a:ext cx="3040211" cy="2808192"/>
            <a:chOff x="6737325" y="1628800"/>
            <a:chExt cx="3040211" cy="2808192"/>
          </a:xfrm>
        </p:grpSpPr>
        <p:sp>
          <p:nvSpPr>
            <p:cNvPr id="6" name="육각형 5">
              <a:extLst>
                <a:ext uri="{FF2B5EF4-FFF2-40B4-BE49-F238E27FC236}">
                  <a16:creationId xmlns:a16="http://schemas.microsoft.com/office/drawing/2014/main" id="{A2342A6E-F755-D0DD-3379-0E8A19AC9D99}"/>
                </a:ext>
              </a:extLst>
            </p:cNvPr>
            <p:cNvSpPr/>
            <p:nvPr/>
          </p:nvSpPr>
          <p:spPr>
            <a:xfrm>
              <a:off x="6737325" y="1628800"/>
              <a:ext cx="2880000" cy="792000"/>
            </a:xfrm>
            <a:prstGeom prst="hexagon">
              <a:avLst/>
            </a:prstGeom>
            <a:solidFill>
              <a:srgbClr val="FEFDCF">
                <a:alpha val="47451"/>
              </a:srgbClr>
            </a:solidFill>
            <a:ln w="73025">
              <a:solidFill>
                <a:schemeClr val="accent4">
                  <a:lumMod val="20000"/>
                  <a:lumOff val="80000"/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ko-KR" altLang="en-US" sz="3200" b="1" dirty="0">
                  <a:gradFill>
                    <a:gsLst>
                      <a:gs pos="100000">
                        <a:schemeClr val="accent4">
                          <a:lumMod val="20000"/>
                          <a:lumOff val="80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발전기</a:t>
              </a:r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19946B0D-0ECB-D398-BDC5-F106E759CFB4}"/>
                </a:ext>
              </a:extLst>
            </p:cNvPr>
            <p:cNvSpPr/>
            <p:nvPr/>
          </p:nvSpPr>
          <p:spPr>
            <a:xfrm>
              <a:off x="7129755" y="2420888"/>
              <a:ext cx="2647781" cy="5039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>
                  <a:gradFill>
                    <a:gsLst>
                      <a:gs pos="100000">
                        <a:schemeClr val="accent4">
                          <a:lumMod val="20000"/>
                          <a:lumOff val="80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2024</a:t>
              </a:r>
              <a:r>
                <a:rPr lang="ko-KR" altLang="en-US" sz="2000" b="1" dirty="0">
                  <a:gradFill>
                    <a:gsLst>
                      <a:gs pos="100000">
                        <a:schemeClr val="accent4">
                          <a:lumMod val="20000"/>
                          <a:lumOff val="80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년도 이후</a:t>
              </a: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862900D9-A466-C871-B064-31CEFBAB32EE}"/>
                </a:ext>
              </a:extLst>
            </p:cNvPr>
            <p:cNvSpPr/>
            <p:nvPr/>
          </p:nvSpPr>
          <p:spPr>
            <a:xfrm>
              <a:off x="7472320" y="2708920"/>
              <a:ext cx="1873168" cy="17280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r>
                <a:rPr lang="ko-KR" altLang="en-US" sz="2000" b="1" dirty="0">
                  <a:gradFill>
                    <a:gsLst>
                      <a:gs pos="100000">
                        <a:schemeClr val="accent4">
                          <a:lumMod val="20000"/>
                          <a:lumOff val="80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승강기 </a:t>
              </a:r>
              <a:r>
                <a:rPr lang="en-US" altLang="ko-KR" sz="2000" b="1" dirty="0">
                  <a:gradFill>
                    <a:gsLst>
                      <a:gs pos="100000">
                        <a:schemeClr val="accent4">
                          <a:lumMod val="20000"/>
                          <a:lumOff val="80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 </a:t>
              </a:r>
              <a:r>
                <a:rPr lang="ko-KR" altLang="en-US" sz="2000" b="1" dirty="0">
                  <a:gradFill>
                    <a:gsLst>
                      <a:gs pos="100000">
                        <a:schemeClr val="accent4">
                          <a:lumMod val="20000"/>
                          <a:lumOff val="80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산업의</a:t>
              </a:r>
              <a:endParaRPr lang="en-US" altLang="ko-KR" sz="2000" b="1" dirty="0">
                <a:gradFill>
                  <a:gsLst>
                    <a:gs pos="100000">
                      <a:schemeClr val="accent4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endParaRPr>
            </a:p>
            <a:p>
              <a:pPr algn="ctr">
                <a:lnSpc>
                  <a:spcPts val="2600"/>
                </a:lnSpc>
              </a:pPr>
              <a:r>
                <a:rPr lang="ko-KR" altLang="en-US" sz="2000" b="1" dirty="0">
                  <a:gradFill>
                    <a:gsLst>
                      <a:gs pos="100000">
                        <a:schemeClr val="accent4">
                          <a:lumMod val="20000"/>
                          <a:lumOff val="80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대표기관</a:t>
              </a:r>
              <a:endParaRPr lang="en-US" altLang="ko-KR" sz="2000" b="1" dirty="0">
                <a:gradFill>
                  <a:gsLst>
                    <a:gs pos="100000">
                      <a:schemeClr val="accent4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endParaRPr>
            </a:p>
            <a:p>
              <a:pPr algn="ctr">
                <a:lnSpc>
                  <a:spcPts val="2600"/>
                </a:lnSpc>
              </a:pPr>
              <a:r>
                <a:rPr lang="ko-KR" altLang="en-US" sz="2000" b="1" dirty="0">
                  <a:gradFill>
                    <a:gsLst>
                      <a:gs pos="100000">
                        <a:schemeClr val="accent4">
                          <a:lumMod val="20000"/>
                          <a:lumOff val="80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위상 확보</a:t>
              </a:r>
              <a:endParaRPr lang="en-US" altLang="ko-KR" sz="2000" b="1" dirty="0">
                <a:gradFill>
                  <a:gsLst>
                    <a:gs pos="100000">
                      <a:schemeClr val="accent4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endParaRPr>
            </a:p>
          </p:txBody>
        </p:sp>
      </p:grpSp>
      <p:pic>
        <p:nvPicPr>
          <p:cNvPr id="16" name="그림 15">
            <a:extLst>
              <a:ext uri="{FF2B5EF4-FFF2-40B4-BE49-F238E27FC236}">
                <a16:creationId xmlns:a16="http://schemas.microsoft.com/office/drawing/2014/main" id="{FF2FDAD6-1974-F1DA-B443-FD070BC43CB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711" y="5157192"/>
            <a:ext cx="1656552" cy="136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32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A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0150824-9E57-CD07-221D-FD43CFD6FB0F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102" y="3153470"/>
            <a:ext cx="6005999" cy="12116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66027BC-05CE-5C54-0F69-6DA650D8102D}"/>
              </a:ext>
            </a:extLst>
          </p:cNvPr>
          <p:cNvSpPr txBox="1"/>
          <p:nvPr/>
        </p:nvSpPr>
        <p:spPr>
          <a:xfrm>
            <a:off x="384691" y="1052736"/>
            <a:ext cx="9176822" cy="133113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6600" b="1">
                <a:ln>
                  <a:gradFill>
                    <a:gsLst>
                      <a:gs pos="0">
                        <a:schemeClr val="bg1">
                          <a:lumMod val="6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gradFill>
                  <a:gsLst>
                    <a:gs pos="100000">
                      <a:schemeClr val="bg1">
                        <a:lumMod val="7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0" stA="52000" endPos="69000" dist="76200" dir="5400000" sy="-100000" algn="bl" rotWithShape="0"/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sz="2800" dirty="0">
                <a:ln>
                  <a:noFill/>
                </a:ln>
                <a:gradFill>
                  <a:gsLst>
                    <a:gs pos="100000">
                      <a:schemeClr val="bg1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승강기 산업의 진흥과 상생협력</a:t>
            </a:r>
            <a:r>
              <a:rPr lang="en-US" altLang="ko-KR" sz="2800" dirty="0">
                <a:ln>
                  <a:noFill/>
                </a:ln>
                <a:gradFill>
                  <a:gsLst>
                    <a:gs pos="100000">
                      <a:schemeClr val="bg1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,</a:t>
            </a:r>
          </a:p>
          <a:p>
            <a:r>
              <a:rPr lang="ko-KR" altLang="en-US" sz="2800" dirty="0">
                <a:ln>
                  <a:noFill/>
                </a:ln>
                <a:gradFill>
                  <a:gsLst>
                    <a:gs pos="100000">
                      <a:schemeClr val="bg1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그리고 국민 안전을 위해</a:t>
            </a:r>
            <a:r>
              <a:rPr lang="en-US" altLang="ko-KR" sz="2800" dirty="0">
                <a:ln>
                  <a:noFill/>
                </a:ln>
                <a:gradFill>
                  <a:gsLst>
                    <a:gs pos="100000">
                      <a:schemeClr val="bg1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!</a:t>
            </a:r>
            <a:endParaRPr lang="ko-KR" altLang="en-US" sz="2800" dirty="0">
              <a:ln>
                <a:noFill/>
              </a:ln>
              <a:gradFill>
                <a:gsLst>
                  <a:gs pos="100000">
                    <a:schemeClr val="bg1"/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7055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7F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4AD4D4-0F1F-9E3D-4656-1CCCAD26FA44}"/>
              </a:ext>
            </a:extLst>
          </p:cNvPr>
          <p:cNvSpPr txBox="1"/>
          <p:nvPr/>
        </p:nvSpPr>
        <p:spPr>
          <a:xfrm>
            <a:off x="892089" y="908720"/>
            <a:ext cx="30091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2018</a:t>
            </a:r>
            <a:r>
              <a:rPr lang="ko-KR" altLang="en-US" sz="4000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년 </a:t>
            </a:r>
            <a:r>
              <a:rPr lang="en-US" altLang="ko-KR" sz="4000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3</a:t>
            </a:r>
            <a:r>
              <a:rPr lang="ko-KR" altLang="en-US" sz="4000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월</a:t>
            </a:r>
            <a:r>
              <a:rPr lang="en-US" altLang="ko-KR" sz="4000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,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E813CB-89F6-397C-A086-51F41A4C18F3}"/>
              </a:ext>
            </a:extLst>
          </p:cNvPr>
          <p:cNvSpPr txBox="1"/>
          <p:nvPr/>
        </p:nvSpPr>
        <p:spPr>
          <a:xfrm>
            <a:off x="1966764" y="1661899"/>
            <a:ext cx="598112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6000" dirty="0">
                <a:gradFill>
                  <a:gsLst>
                    <a:gs pos="100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승강기 안전관리법</a:t>
            </a:r>
            <a:endParaRPr lang="en-US" altLang="ko-KR" sz="6000" dirty="0"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1EE1A830-3345-D043-A06D-F2A4C0715A59}"/>
              </a:ext>
            </a:extLst>
          </p:cNvPr>
          <p:cNvSpPr/>
          <p:nvPr/>
        </p:nvSpPr>
        <p:spPr>
          <a:xfrm>
            <a:off x="632520" y="3789040"/>
            <a:ext cx="1512000" cy="1512168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3200" dirty="0">
                <a:gradFill>
                  <a:gsLst>
                    <a:gs pos="100000">
                      <a:schemeClr val="bg1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제</a:t>
            </a:r>
            <a:r>
              <a:rPr lang="en-US" altLang="ko-KR" sz="3200" dirty="0">
                <a:gradFill>
                  <a:gsLst>
                    <a:gs pos="100000">
                      <a:schemeClr val="bg1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68</a:t>
            </a:r>
            <a:r>
              <a:rPr lang="ko-KR" altLang="en-US" sz="3200" dirty="0">
                <a:gradFill>
                  <a:gsLst>
                    <a:gs pos="100000">
                      <a:schemeClr val="bg1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D8C423-1156-A048-C868-104A4CE9FB99}"/>
              </a:ext>
            </a:extLst>
          </p:cNvPr>
          <p:cNvSpPr txBox="1"/>
          <p:nvPr/>
        </p:nvSpPr>
        <p:spPr>
          <a:xfrm>
            <a:off x="2260339" y="3548039"/>
            <a:ext cx="7632218" cy="19774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"</a:t>
            </a:r>
            <a:r>
              <a:rPr lang="ko-KR" altLang="en-US" sz="2800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승강기사업자는 승강기 안전산업의 건전한 발전과</a:t>
            </a:r>
            <a:endParaRPr lang="en-US" altLang="ko-KR" sz="2800" dirty="0">
              <a:gradFill>
                <a:gsLst>
                  <a:gs pos="100000">
                    <a:schemeClr val="bg1">
                      <a:lumMod val="8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승강기업자의 공동 이익을 위하여 승강기사업자</a:t>
            </a:r>
            <a:endParaRPr lang="en-US" altLang="ko-KR" sz="2800" dirty="0">
              <a:gradFill>
                <a:gsLst>
                  <a:gs pos="100000">
                    <a:schemeClr val="bg1">
                      <a:lumMod val="8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협회를 설립할 수 있다</a:t>
            </a:r>
            <a:r>
              <a:rPr lang="en-US" altLang="ko-KR" sz="2800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."</a:t>
            </a:r>
          </a:p>
        </p:txBody>
      </p:sp>
    </p:spTree>
    <p:extLst>
      <p:ext uri="{BB962C8B-B14F-4D97-AF65-F5344CB8AC3E}">
        <p14:creationId xmlns:p14="http://schemas.microsoft.com/office/powerpoint/2010/main" val="357924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7F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10AB058-A1F0-03AA-A824-8D26EBBDE998}"/>
              </a:ext>
            </a:extLst>
          </p:cNvPr>
          <p:cNvSpPr txBox="1"/>
          <p:nvPr/>
        </p:nvSpPr>
        <p:spPr>
          <a:xfrm>
            <a:off x="1064568" y="961564"/>
            <a:ext cx="34403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gradFill>
                  <a:gsLst>
                    <a:gs pos="100000">
                      <a:schemeClr val="bg1">
                        <a:lumMod val="9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2020</a:t>
            </a:r>
            <a:r>
              <a:rPr lang="ko-KR" altLang="en-US" sz="2800" dirty="0">
                <a:gradFill>
                  <a:gsLst>
                    <a:gs pos="100000">
                      <a:schemeClr val="bg1">
                        <a:lumMod val="9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년 </a:t>
            </a:r>
            <a:r>
              <a:rPr lang="en-US" altLang="ko-KR" sz="2800" dirty="0">
                <a:gradFill>
                  <a:gsLst>
                    <a:gs pos="100000">
                      <a:schemeClr val="bg1">
                        <a:lumMod val="9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9</a:t>
            </a:r>
            <a:r>
              <a:rPr lang="ko-KR" altLang="en-US" sz="2800" dirty="0">
                <a:gradFill>
                  <a:gsLst>
                    <a:gs pos="100000">
                      <a:schemeClr val="bg1">
                        <a:lumMod val="9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월</a:t>
            </a:r>
            <a:r>
              <a:rPr lang="en-US" altLang="ko-KR" sz="2800" dirty="0">
                <a:gradFill>
                  <a:gsLst>
                    <a:gs pos="100000">
                      <a:schemeClr val="bg1">
                        <a:lumMod val="9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 </a:t>
            </a:r>
            <a:r>
              <a:rPr lang="ko-KR" altLang="en-US" sz="2800" dirty="0">
                <a:gradFill>
                  <a:gsLst>
                    <a:gs pos="100000">
                      <a:schemeClr val="bg1">
                        <a:lumMod val="9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창립총회</a:t>
            </a:r>
            <a:endParaRPr lang="en-US" altLang="ko-KR" sz="2800" dirty="0">
              <a:gradFill>
                <a:gsLst>
                  <a:gs pos="100000">
                    <a:schemeClr val="bg1">
                      <a:lumMod val="9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AA40ED-DF4D-7AEA-C97C-96541359DD24}"/>
              </a:ext>
            </a:extLst>
          </p:cNvPr>
          <p:cNvSpPr txBox="1"/>
          <p:nvPr/>
        </p:nvSpPr>
        <p:spPr>
          <a:xfrm>
            <a:off x="992560" y="1628800"/>
            <a:ext cx="79223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dirty="0">
                <a:gradFill>
                  <a:gsLst>
                    <a:gs pos="100000">
                      <a:schemeClr val="accent4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2020</a:t>
            </a:r>
            <a:r>
              <a:rPr lang="ko-KR" altLang="en-US" sz="4800" dirty="0">
                <a:gradFill>
                  <a:gsLst>
                    <a:gs pos="100000">
                      <a:schemeClr val="accent4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년 </a:t>
            </a:r>
            <a:r>
              <a:rPr lang="en-US" altLang="ko-KR" sz="4800" dirty="0">
                <a:gradFill>
                  <a:gsLst>
                    <a:gs pos="100000">
                      <a:schemeClr val="accent4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11</a:t>
            </a:r>
            <a:r>
              <a:rPr lang="ko-KR" altLang="en-US" sz="4800" dirty="0">
                <a:gradFill>
                  <a:gsLst>
                    <a:gs pos="100000">
                      <a:schemeClr val="accent4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월 </a:t>
            </a:r>
            <a:r>
              <a:rPr lang="en-US" altLang="ko-KR" sz="4800" dirty="0">
                <a:gradFill>
                  <a:gsLst>
                    <a:gs pos="100000">
                      <a:schemeClr val="accent4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19</a:t>
            </a:r>
            <a:r>
              <a:rPr lang="ko-KR" altLang="en-US" sz="4800" dirty="0">
                <a:gradFill>
                  <a:gsLst>
                    <a:gs pos="100000">
                      <a:schemeClr val="accent4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일  </a:t>
            </a:r>
            <a:r>
              <a:rPr lang="ko-KR" altLang="en-US" sz="4800" dirty="0">
                <a:gradFill>
                  <a:gsLst>
                    <a:gs pos="100000">
                      <a:schemeClr val="accent2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공식 출범</a:t>
            </a:r>
            <a:endParaRPr lang="en-US" altLang="ko-KR" sz="4800" dirty="0">
              <a:gradFill>
                <a:gsLst>
                  <a:gs pos="100000">
                    <a:schemeClr val="accent2">
                      <a:lumMod val="20000"/>
                      <a:lumOff val="8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A7E5769-093E-ACAD-1D9A-95B393F2BB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38" b="4205"/>
          <a:stretch/>
        </p:blipFill>
        <p:spPr bwMode="auto">
          <a:xfrm>
            <a:off x="0" y="2636912"/>
            <a:ext cx="9906000" cy="3312368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  <a:reflection blurRad="6350" stA="51000" endPos="35000" dir="5400000" sy="-100000" algn="bl" rotWithShape="0"/>
            <a:softEdge rad="139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747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7F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241FAE-3BEC-E2CA-48B1-54EA6D59A714}"/>
              </a:ext>
            </a:extLst>
          </p:cNvPr>
          <p:cNvSpPr txBox="1"/>
          <p:nvPr/>
        </p:nvSpPr>
        <p:spPr>
          <a:xfrm>
            <a:off x="-611244" y="-387424"/>
            <a:ext cx="3692036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0" b="1" dirty="0">
                <a:gradFill>
                  <a:gsLst>
                    <a:gs pos="100000">
                      <a:schemeClr val="accent4">
                        <a:lumMod val="40000"/>
                        <a:lumOff val="60000"/>
                        <a:alpha val="58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설립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01B7CC-5E8C-2990-FC4E-023D33CCF4C8}"/>
              </a:ext>
            </a:extLst>
          </p:cNvPr>
          <p:cNvSpPr txBox="1"/>
          <p:nvPr/>
        </p:nvSpPr>
        <p:spPr>
          <a:xfrm>
            <a:off x="-611244" y="1556792"/>
            <a:ext cx="3692036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0" b="1" dirty="0">
                <a:gradFill>
                  <a:gsLst>
                    <a:gs pos="100000">
                      <a:schemeClr val="accent5">
                        <a:lumMod val="40000"/>
                        <a:lumOff val="60000"/>
                        <a:alpha val="54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목적</a:t>
            </a: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D929C007-BE90-CF84-ED60-E617CD05BD1F}"/>
              </a:ext>
            </a:extLst>
          </p:cNvPr>
          <p:cNvSpPr/>
          <p:nvPr/>
        </p:nvSpPr>
        <p:spPr>
          <a:xfrm>
            <a:off x="4376936" y="251453"/>
            <a:ext cx="3168352" cy="3168352"/>
          </a:xfrm>
          <a:prstGeom prst="ellipse">
            <a:avLst/>
          </a:prstGeom>
          <a:solidFill>
            <a:srgbClr val="4472C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7200" b="1" dirty="0">
                <a:gradFill>
                  <a:gsLst>
                    <a:gs pos="10000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승강기</a:t>
            </a:r>
            <a:endParaRPr lang="en-US" altLang="ko-KR" sz="7200" b="1" dirty="0">
              <a:gradFill>
                <a:gsLst>
                  <a:gs pos="100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  <a:p>
            <a:pPr algn="ctr"/>
            <a:r>
              <a:rPr lang="ko-KR" altLang="en-US" sz="7200" b="1" dirty="0">
                <a:gradFill>
                  <a:gsLst>
                    <a:gs pos="10000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산업진흥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1ED35717-484C-2423-2913-4AB9F29E5C84}"/>
              </a:ext>
            </a:extLst>
          </p:cNvPr>
          <p:cNvSpPr/>
          <p:nvPr/>
        </p:nvSpPr>
        <p:spPr>
          <a:xfrm>
            <a:off x="2576736" y="3356992"/>
            <a:ext cx="3168352" cy="3168352"/>
          </a:xfrm>
          <a:prstGeom prst="ellipse">
            <a:avLst/>
          </a:prstGeom>
          <a:solidFill>
            <a:schemeClr val="accent2">
              <a:lumMod val="75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7200" b="1" dirty="0">
                <a:gradFill>
                  <a:gsLst>
                    <a:gs pos="100000">
                      <a:schemeClr val="accent2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상생</a:t>
            </a:r>
            <a:r>
              <a:rPr lang="en-US" altLang="ko-KR" sz="7200" b="1" dirty="0">
                <a:gradFill>
                  <a:gsLst>
                    <a:gs pos="100000">
                      <a:schemeClr val="accent2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·</a:t>
            </a:r>
            <a:r>
              <a:rPr lang="ko-KR" altLang="en-US" sz="7200" b="1" dirty="0">
                <a:gradFill>
                  <a:gsLst>
                    <a:gs pos="100000">
                      <a:schemeClr val="accent2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협력</a:t>
            </a: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2AEC09E-55B5-57EA-AC6D-C16BB65D08D9}"/>
              </a:ext>
            </a:extLst>
          </p:cNvPr>
          <p:cNvSpPr/>
          <p:nvPr/>
        </p:nvSpPr>
        <p:spPr>
          <a:xfrm>
            <a:off x="6246189" y="3356992"/>
            <a:ext cx="3168352" cy="3168352"/>
          </a:xfrm>
          <a:prstGeom prst="ellipse">
            <a:avLst/>
          </a:prstGeom>
          <a:solidFill>
            <a:schemeClr val="accent6">
              <a:lumMod val="50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7200" b="1" dirty="0">
                <a:gradFill>
                  <a:gsLst>
                    <a:gs pos="100000">
                      <a:schemeClr val="accent6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국민안전</a:t>
            </a:r>
          </a:p>
        </p:txBody>
      </p:sp>
    </p:spTree>
    <p:extLst>
      <p:ext uri="{BB962C8B-B14F-4D97-AF65-F5344CB8AC3E}">
        <p14:creationId xmlns:p14="http://schemas.microsoft.com/office/powerpoint/2010/main" val="8846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A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F503F8-2268-41A5-5380-20533BD2F4E0}"/>
              </a:ext>
            </a:extLst>
          </p:cNvPr>
          <p:cNvSpPr txBox="1"/>
          <p:nvPr/>
        </p:nvSpPr>
        <p:spPr>
          <a:xfrm>
            <a:off x="-617656" y="-387424"/>
            <a:ext cx="3698448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0" b="1" dirty="0">
                <a:gradFill>
                  <a:gsLst>
                    <a:gs pos="100000">
                      <a:schemeClr val="accent5">
                        <a:lumMod val="20000"/>
                        <a:lumOff val="80000"/>
                        <a:alpha val="32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조직</a:t>
            </a:r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416FF332-1B6A-1895-B5C5-EC9D65AC037D}"/>
              </a:ext>
            </a:extLst>
          </p:cNvPr>
          <p:cNvGrpSpPr/>
          <p:nvPr/>
        </p:nvGrpSpPr>
        <p:grpSpPr>
          <a:xfrm>
            <a:off x="776536" y="1135711"/>
            <a:ext cx="8245208" cy="5029593"/>
            <a:chOff x="776536" y="1135711"/>
            <a:chExt cx="8245208" cy="5029593"/>
          </a:xfrm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9880A809-CFED-7A0E-72F2-F90474019F14}"/>
                </a:ext>
              </a:extLst>
            </p:cNvPr>
            <p:cNvSpPr/>
            <p:nvPr/>
          </p:nvSpPr>
          <p:spPr>
            <a:xfrm>
              <a:off x="1280536" y="4221200"/>
              <a:ext cx="2448328" cy="12240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대한민국정부상징체 R" panose="02020503020101020101" pitchFamily="18" charset="-127"/>
                <a:ea typeface="대한민국정부상징체 R" panose="02020503020101020101" pitchFamily="18" charset="-127"/>
              </a:endParaRPr>
            </a:p>
          </p:txBody>
        </p:sp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7E20CC25-5E9A-7178-6F3B-847DC29AFCB0}"/>
                </a:ext>
              </a:extLst>
            </p:cNvPr>
            <p:cNvSpPr/>
            <p:nvPr/>
          </p:nvSpPr>
          <p:spPr>
            <a:xfrm>
              <a:off x="4459879" y="1135711"/>
              <a:ext cx="986098" cy="986098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63500">
              <a:solidFill>
                <a:schemeClr val="accent6">
                  <a:lumMod val="20000"/>
                  <a:lumOff val="80000"/>
                  <a:alpha val="6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ko-KR" altLang="en-US" sz="2000" b="1" dirty="0">
                  <a:gradFill>
                    <a:gsLst>
                      <a:gs pos="100000">
                        <a:schemeClr val="bg1">
                          <a:lumMod val="8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협회장</a:t>
              </a:r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0A37589-7365-43F5-2DFF-8BA8DCF687BF}"/>
                </a:ext>
              </a:extLst>
            </p:cNvPr>
            <p:cNvSpPr/>
            <p:nvPr/>
          </p:nvSpPr>
          <p:spPr>
            <a:xfrm>
              <a:off x="4459879" y="2719999"/>
              <a:ext cx="986098" cy="986098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63500">
              <a:solidFill>
                <a:schemeClr val="accent6">
                  <a:lumMod val="20000"/>
                  <a:lumOff val="80000"/>
                  <a:alpha val="6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ko-KR" altLang="en-US" sz="2000" b="1" dirty="0">
                  <a:gradFill>
                    <a:gsLst>
                      <a:gs pos="100000">
                        <a:schemeClr val="bg1">
                          <a:lumMod val="8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사무총장</a:t>
              </a:r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6296B08F-2C1F-B6BD-E129-3B66FE6E4CAF}"/>
                </a:ext>
              </a:extLst>
            </p:cNvPr>
            <p:cNvSpPr/>
            <p:nvPr/>
          </p:nvSpPr>
          <p:spPr>
            <a:xfrm>
              <a:off x="1928664" y="3403998"/>
              <a:ext cx="1224000" cy="1224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63500">
              <a:solidFill>
                <a:schemeClr val="accent6">
                  <a:lumMod val="20000"/>
                  <a:lumOff val="80000"/>
                  <a:alpha val="6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ko-KR" altLang="en-US" sz="2400" b="1" dirty="0">
                  <a:gradFill>
                    <a:gsLst>
                      <a:gs pos="100000">
                        <a:schemeClr val="bg1">
                          <a:lumMod val="8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경영지원실</a:t>
              </a:r>
            </a:p>
          </p:txBody>
        </p:sp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5D5023BB-DEE9-BF6C-4ADF-A911E79795FB}"/>
                </a:ext>
              </a:extLst>
            </p:cNvPr>
            <p:cNvSpPr/>
            <p:nvPr/>
          </p:nvSpPr>
          <p:spPr>
            <a:xfrm>
              <a:off x="776536" y="4293320"/>
              <a:ext cx="1008000" cy="1008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48000"/>
              </a:schemeClr>
            </a:solidFill>
            <a:ln w="34925">
              <a:solidFill>
                <a:schemeClr val="accent6">
                  <a:lumMod val="50000"/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ko-KR" altLang="en-US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경영지원팀</a:t>
              </a:r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06DC605F-C9A3-63A1-C24B-BF467AE597E1}"/>
                </a:ext>
              </a:extLst>
            </p:cNvPr>
            <p:cNvSpPr/>
            <p:nvPr/>
          </p:nvSpPr>
          <p:spPr>
            <a:xfrm>
              <a:off x="2000672" y="5157304"/>
              <a:ext cx="1008000" cy="1008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48000"/>
              </a:schemeClr>
            </a:solidFill>
            <a:ln w="34925">
              <a:solidFill>
                <a:schemeClr val="accent6">
                  <a:lumMod val="50000"/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ko-KR" altLang="en-US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제도발전팀</a:t>
              </a: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092C550A-F652-2DE1-DD4A-D06D99B62792}"/>
                </a:ext>
              </a:extLst>
            </p:cNvPr>
            <p:cNvSpPr/>
            <p:nvPr/>
          </p:nvSpPr>
          <p:spPr>
            <a:xfrm>
              <a:off x="3224920" y="4293320"/>
              <a:ext cx="1008000" cy="1008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48000"/>
              </a:schemeClr>
            </a:solidFill>
            <a:ln w="34925">
              <a:solidFill>
                <a:schemeClr val="accent6">
                  <a:lumMod val="50000"/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ko-KR" altLang="en-US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대외협력팀</a:t>
              </a: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D411A00A-F9F9-9592-B37C-4F1072ACE3E0}"/>
                </a:ext>
              </a:extLst>
            </p:cNvPr>
            <p:cNvSpPr/>
            <p:nvPr/>
          </p:nvSpPr>
          <p:spPr>
            <a:xfrm>
              <a:off x="6069360" y="4221200"/>
              <a:ext cx="2448328" cy="12240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대한민국정부상징체 R" panose="02020503020101020101" pitchFamily="18" charset="-127"/>
                <a:ea typeface="대한민국정부상징체 R" panose="02020503020101020101" pitchFamily="18" charset="-127"/>
              </a:endParaRPr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6F6B27CF-5569-0936-4E93-7969815B976F}"/>
                </a:ext>
              </a:extLst>
            </p:cNvPr>
            <p:cNvSpPr/>
            <p:nvPr/>
          </p:nvSpPr>
          <p:spPr>
            <a:xfrm>
              <a:off x="6717488" y="3403998"/>
              <a:ext cx="1224000" cy="1224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63500">
              <a:solidFill>
                <a:schemeClr val="accent6">
                  <a:lumMod val="20000"/>
                  <a:lumOff val="80000"/>
                  <a:alpha val="6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ko-KR" altLang="en-US" sz="2400" b="1" dirty="0">
                  <a:gradFill>
                    <a:gsLst>
                      <a:gs pos="100000">
                        <a:schemeClr val="bg1">
                          <a:lumMod val="8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사업관리실</a:t>
              </a:r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08B7341E-9E46-1963-46E1-9A384DCD8C00}"/>
                </a:ext>
              </a:extLst>
            </p:cNvPr>
            <p:cNvSpPr/>
            <p:nvPr/>
          </p:nvSpPr>
          <p:spPr>
            <a:xfrm>
              <a:off x="5565360" y="4293320"/>
              <a:ext cx="1008000" cy="1008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48000"/>
              </a:schemeClr>
            </a:solidFill>
            <a:ln w="34925">
              <a:solidFill>
                <a:schemeClr val="accent6">
                  <a:lumMod val="50000"/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ko-KR" altLang="en-US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분동업무팀</a:t>
              </a:r>
            </a:p>
          </p:txBody>
        </p: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EB1F69A8-BC16-608D-3802-E80E1E4ED3C4}"/>
                </a:ext>
              </a:extLst>
            </p:cNvPr>
            <p:cNvSpPr/>
            <p:nvPr/>
          </p:nvSpPr>
          <p:spPr>
            <a:xfrm>
              <a:off x="6789496" y="5157304"/>
              <a:ext cx="1008000" cy="1008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48000"/>
              </a:schemeClr>
            </a:solidFill>
            <a:ln w="34925">
              <a:solidFill>
                <a:schemeClr val="accent6">
                  <a:lumMod val="50000"/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ko-KR" altLang="en-US" sz="2000" b="1" dirty="0" err="1">
                  <a:gradFill>
                    <a:gsLst>
                      <a:gs pos="100000">
                        <a:schemeClr val="bg1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온라인장터팀</a:t>
              </a:r>
              <a:endParaRPr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endParaRPr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BA26EA6A-080C-2683-7687-C7AA47D7CB1B}"/>
                </a:ext>
              </a:extLst>
            </p:cNvPr>
            <p:cNvSpPr/>
            <p:nvPr/>
          </p:nvSpPr>
          <p:spPr>
            <a:xfrm>
              <a:off x="8013744" y="4293320"/>
              <a:ext cx="1008000" cy="1008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48000"/>
              </a:schemeClr>
            </a:solidFill>
            <a:ln w="34925">
              <a:solidFill>
                <a:schemeClr val="accent6">
                  <a:lumMod val="50000"/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ko-KR" altLang="en-US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법정교육팀</a:t>
              </a:r>
            </a:p>
          </p:txBody>
        </p:sp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77B51017-7489-72B1-E86E-FEC6A818F847}"/>
                </a:ext>
              </a:extLst>
            </p:cNvPr>
            <p:cNvCxnSpPr>
              <a:cxnSpLocks/>
              <a:stCxn id="3" idx="4"/>
              <a:endCxn id="4" idx="0"/>
            </p:cNvCxnSpPr>
            <p:nvPr/>
          </p:nvCxnSpPr>
          <p:spPr>
            <a:xfrm>
              <a:off x="4952928" y="2121809"/>
              <a:ext cx="0" cy="598190"/>
            </a:xfrm>
            <a:prstGeom prst="line">
              <a:avLst/>
            </a:prstGeom>
            <a:ln w="101600">
              <a:solidFill>
                <a:schemeClr val="bg1">
                  <a:alpha val="4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연결선: 꺾임 27">
              <a:extLst>
                <a:ext uri="{FF2B5EF4-FFF2-40B4-BE49-F238E27FC236}">
                  <a16:creationId xmlns:a16="http://schemas.microsoft.com/office/drawing/2014/main" id="{F77F3929-F46D-3E1D-6CBD-734226F1CC98}"/>
                </a:ext>
              </a:extLst>
            </p:cNvPr>
            <p:cNvCxnSpPr>
              <a:cxnSpLocks/>
              <a:stCxn id="4" idx="4"/>
              <a:endCxn id="14" idx="2"/>
            </p:cNvCxnSpPr>
            <p:nvPr/>
          </p:nvCxnSpPr>
          <p:spPr>
            <a:xfrm rot="16200000" flipH="1">
              <a:off x="5680258" y="2978767"/>
              <a:ext cx="309901" cy="1764560"/>
            </a:xfrm>
            <a:prstGeom prst="bentConnector2">
              <a:avLst/>
            </a:prstGeom>
            <a:ln w="101600">
              <a:solidFill>
                <a:schemeClr val="bg1">
                  <a:alpha val="4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연결선: 꺾임 29">
              <a:extLst>
                <a:ext uri="{FF2B5EF4-FFF2-40B4-BE49-F238E27FC236}">
                  <a16:creationId xmlns:a16="http://schemas.microsoft.com/office/drawing/2014/main" id="{D09D5F0F-B56F-5D10-1A21-A3387FCAA2A4}"/>
                </a:ext>
              </a:extLst>
            </p:cNvPr>
            <p:cNvCxnSpPr>
              <a:cxnSpLocks/>
              <a:stCxn id="4" idx="4"/>
              <a:endCxn id="5" idx="6"/>
            </p:cNvCxnSpPr>
            <p:nvPr/>
          </p:nvCxnSpPr>
          <p:spPr>
            <a:xfrm rot="5400000">
              <a:off x="3897846" y="2960915"/>
              <a:ext cx="309901" cy="1800264"/>
            </a:xfrm>
            <a:prstGeom prst="bentConnector2">
              <a:avLst/>
            </a:prstGeom>
            <a:ln w="101600">
              <a:solidFill>
                <a:schemeClr val="bg1">
                  <a:alpha val="4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E923C24D-AAFB-A974-F146-44792EB43539}"/>
                </a:ext>
              </a:extLst>
            </p:cNvPr>
            <p:cNvSpPr/>
            <p:nvPr/>
          </p:nvSpPr>
          <p:spPr>
            <a:xfrm>
              <a:off x="1856656" y="1196784"/>
              <a:ext cx="1800200" cy="86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b="1" dirty="0">
                  <a:gradFill>
                    <a:gsLst>
                      <a:gs pos="100000">
                        <a:schemeClr val="bg1">
                          <a:lumMod val="8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고문단</a:t>
              </a:r>
              <a:r>
                <a:rPr lang="en-US" altLang="ko-KR" sz="2000" b="1" dirty="0">
                  <a:gradFill>
                    <a:gsLst>
                      <a:gs pos="100000">
                        <a:schemeClr val="bg1">
                          <a:lumMod val="8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/</a:t>
              </a:r>
              <a:r>
                <a:rPr lang="ko-KR" altLang="en-US" sz="2000" b="1" dirty="0" err="1">
                  <a:gradFill>
                    <a:gsLst>
                      <a:gs pos="100000">
                        <a:schemeClr val="bg1">
                          <a:lumMod val="8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자문단</a:t>
              </a:r>
              <a:endParaRPr lang="ko-KR" altLang="en-US" sz="2000" b="1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endParaRPr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C4FC9B15-519A-BC1A-D350-DE39722DD2B5}"/>
                </a:ext>
              </a:extLst>
            </p:cNvPr>
            <p:cNvSpPr/>
            <p:nvPr/>
          </p:nvSpPr>
          <p:spPr>
            <a:xfrm>
              <a:off x="6249144" y="1196784"/>
              <a:ext cx="1800200" cy="86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b="1" dirty="0" err="1">
                  <a:gradFill>
                    <a:gsLst>
                      <a:gs pos="100000">
                        <a:schemeClr val="bg1">
                          <a:lumMod val="8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청렴옴브즈만</a:t>
              </a:r>
              <a:endParaRPr lang="ko-KR" altLang="en-US" sz="2000" b="1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endParaRPr>
            </a:p>
          </p:txBody>
        </p:sp>
        <p:cxnSp>
          <p:nvCxnSpPr>
            <p:cNvPr id="35" name="직선 연결선 34">
              <a:extLst>
                <a:ext uri="{FF2B5EF4-FFF2-40B4-BE49-F238E27FC236}">
                  <a16:creationId xmlns:a16="http://schemas.microsoft.com/office/drawing/2014/main" id="{70CCFF5A-3198-5B66-99F9-DD9BBBA94B83}"/>
                </a:ext>
              </a:extLst>
            </p:cNvPr>
            <p:cNvCxnSpPr>
              <a:cxnSpLocks/>
              <a:stCxn id="3" idx="2"/>
              <a:endCxn id="33" idx="3"/>
            </p:cNvCxnSpPr>
            <p:nvPr/>
          </p:nvCxnSpPr>
          <p:spPr>
            <a:xfrm flipH="1">
              <a:off x="3656856" y="1628760"/>
              <a:ext cx="803023" cy="24"/>
            </a:xfrm>
            <a:prstGeom prst="line">
              <a:avLst/>
            </a:prstGeom>
            <a:ln w="50800">
              <a:solidFill>
                <a:schemeClr val="bg1">
                  <a:alpha val="4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직선 연결선 37">
              <a:extLst>
                <a:ext uri="{FF2B5EF4-FFF2-40B4-BE49-F238E27FC236}">
                  <a16:creationId xmlns:a16="http://schemas.microsoft.com/office/drawing/2014/main" id="{4CC40319-64C5-9042-6AA6-A72208753738}"/>
                </a:ext>
              </a:extLst>
            </p:cNvPr>
            <p:cNvCxnSpPr>
              <a:cxnSpLocks/>
              <a:stCxn id="34" idx="1"/>
              <a:endCxn id="3" idx="6"/>
            </p:cNvCxnSpPr>
            <p:nvPr/>
          </p:nvCxnSpPr>
          <p:spPr>
            <a:xfrm flipH="1" flipV="1">
              <a:off x="5445977" y="1628760"/>
              <a:ext cx="803167" cy="24"/>
            </a:xfrm>
            <a:prstGeom prst="line">
              <a:avLst/>
            </a:prstGeom>
            <a:ln w="50800">
              <a:solidFill>
                <a:schemeClr val="bg1">
                  <a:alpha val="4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직사각형 42">
              <a:extLst>
                <a:ext uri="{FF2B5EF4-FFF2-40B4-BE49-F238E27FC236}">
                  <a16:creationId xmlns:a16="http://schemas.microsoft.com/office/drawing/2014/main" id="{62000F4E-9984-4BCD-355A-E99980459E1D}"/>
                </a:ext>
              </a:extLst>
            </p:cNvPr>
            <p:cNvSpPr/>
            <p:nvPr/>
          </p:nvSpPr>
          <p:spPr>
            <a:xfrm>
              <a:off x="1856656" y="1978098"/>
              <a:ext cx="1368152" cy="86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b="1" dirty="0">
                  <a:gradFill>
                    <a:gsLst>
                      <a:gs pos="100000">
                        <a:schemeClr val="bg1">
                          <a:lumMod val="8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이사회</a:t>
              </a:r>
            </a:p>
          </p:txBody>
        </p:sp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DB314244-8E1D-1805-AF70-3E0777AD8C97}"/>
                </a:ext>
              </a:extLst>
            </p:cNvPr>
            <p:cNvSpPr/>
            <p:nvPr/>
          </p:nvSpPr>
          <p:spPr>
            <a:xfrm>
              <a:off x="6681192" y="1978098"/>
              <a:ext cx="1116302" cy="86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b="1" dirty="0">
                  <a:gradFill>
                    <a:gsLst>
                      <a:gs pos="100000">
                        <a:schemeClr val="bg1">
                          <a:lumMod val="8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atin typeface="대한민국정부상징체 R" panose="02020503020101020101" pitchFamily="18" charset="-127"/>
                  <a:ea typeface="대한민국정부상징체 R" panose="02020503020101020101" pitchFamily="18" charset="-127"/>
                </a:rPr>
                <a:t>감사</a:t>
              </a:r>
            </a:p>
          </p:txBody>
        </p:sp>
        <p:cxnSp>
          <p:nvCxnSpPr>
            <p:cNvPr id="45" name="직선 연결선 44">
              <a:extLst>
                <a:ext uri="{FF2B5EF4-FFF2-40B4-BE49-F238E27FC236}">
                  <a16:creationId xmlns:a16="http://schemas.microsoft.com/office/drawing/2014/main" id="{9CDAA67E-B432-9EF1-F209-CCC6A86FD9A9}"/>
                </a:ext>
              </a:extLst>
            </p:cNvPr>
            <p:cNvCxnSpPr>
              <a:cxnSpLocks/>
              <a:stCxn id="44" idx="1"/>
              <a:endCxn id="43" idx="3"/>
            </p:cNvCxnSpPr>
            <p:nvPr/>
          </p:nvCxnSpPr>
          <p:spPr>
            <a:xfrm flipH="1">
              <a:off x="3224808" y="2410098"/>
              <a:ext cx="3456384" cy="0"/>
            </a:xfrm>
            <a:prstGeom prst="line">
              <a:avLst/>
            </a:prstGeom>
            <a:ln w="50800">
              <a:solidFill>
                <a:schemeClr val="bg1">
                  <a:alpha val="4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4152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A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F503F8-2268-41A5-5380-20533BD2F4E0}"/>
              </a:ext>
            </a:extLst>
          </p:cNvPr>
          <p:cNvSpPr txBox="1"/>
          <p:nvPr/>
        </p:nvSpPr>
        <p:spPr>
          <a:xfrm>
            <a:off x="-646356" y="-387424"/>
            <a:ext cx="5455340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0" b="1" dirty="0">
                <a:gradFill>
                  <a:gsLst>
                    <a:gs pos="100000">
                      <a:schemeClr val="accent5">
                        <a:lumMod val="20000"/>
                        <a:lumOff val="80000"/>
                        <a:alpha val="32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회원사</a:t>
            </a:r>
          </a:p>
        </p:txBody>
      </p:sp>
      <p:graphicFrame>
        <p:nvGraphicFramePr>
          <p:cNvPr id="36" name="차트 35">
            <a:extLst>
              <a:ext uri="{FF2B5EF4-FFF2-40B4-BE49-F238E27FC236}">
                <a16:creationId xmlns:a16="http://schemas.microsoft.com/office/drawing/2014/main" id="{AD4C6844-1C37-4938-5873-F0E9E45EC4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7916420"/>
              </p:ext>
            </p:extLst>
          </p:nvPr>
        </p:nvGraphicFramePr>
        <p:xfrm>
          <a:off x="2684748" y="2277216"/>
          <a:ext cx="4536504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직사각형 24">
            <a:extLst>
              <a:ext uri="{FF2B5EF4-FFF2-40B4-BE49-F238E27FC236}">
                <a16:creationId xmlns:a16="http://schemas.microsoft.com/office/drawing/2014/main" id="{E5E0D64B-23B5-36A4-688A-480D30EEB201}"/>
              </a:ext>
            </a:extLst>
          </p:cNvPr>
          <p:cNvSpPr/>
          <p:nvPr/>
        </p:nvSpPr>
        <p:spPr bwMode="auto">
          <a:xfrm>
            <a:off x="2000980" y="2420888"/>
            <a:ext cx="1799892" cy="7198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4800" dirty="0">
                <a:gradFill>
                  <a:gsLst>
                    <a:gs pos="100000">
                      <a:schemeClr val="accent4">
                        <a:lumMod val="20000"/>
                        <a:lumOff val="80000"/>
                        <a:alpha val="76000"/>
                      </a:schemeClr>
                    </a:gs>
                    <a:gs pos="100000">
                      <a:schemeClr val="accent5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유지관리</a:t>
            </a:r>
            <a:endParaRPr lang="en-US" altLang="ko-KR" sz="4800" dirty="0">
              <a:gradFill>
                <a:gsLst>
                  <a:gs pos="100000">
                    <a:schemeClr val="accent4">
                      <a:lumMod val="20000"/>
                      <a:lumOff val="80000"/>
                      <a:alpha val="76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5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(237</a:t>
            </a:r>
            <a:r>
              <a:rPr lang="ko-KR" altLang="en-US" sz="2400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5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개사</a:t>
            </a:r>
            <a:r>
              <a:rPr lang="en-US" altLang="ko-KR" sz="2400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5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, 59%)</a:t>
            </a:r>
            <a:endParaRPr lang="ko-KR" altLang="en-US" sz="2400" dirty="0">
              <a:gradFill>
                <a:gsLst>
                  <a:gs pos="100000">
                    <a:schemeClr val="bg1">
                      <a:lumMod val="85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F235C415-DE47-FB6A-B43A-EB52FAA72621}"/>
              </a:ext>
            </a:extLst>
          </p:cNvPr>
          <p:cNvSpPr/>
          <p:nvPr/>
        </p:nvSpPr>
        <p:spPr bwMode="auto">
          <a:xfrm>
            <a:off x="5961420" y="4365448"/>
            <a:ext cx="1799892" cy="7198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4800" dirty="0">
                <a:gradFill>
                  <a:gsLst>
                    <a:gs pos="100000">
                      <a:schemeClr val="accent4">
                        <a:lumMod val="20000"/>
                        <a:lumOff val="80000"/>
                        <a:alpha val="76000"/>
                      </a:schemeClr>
                    </a:gs>
                    <a:gs pos="100000">
                      <a:schemeClr val="accent5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제조</a:t>
            </a:r>
            <a:r>
              <a:rPr lang="en-US" altLang="ko-KR" sz="4800" dirty="0">
                <a:gradFill>
                  <a:gsLst>
                    <a:gs pos="100000">
                      <a:schemeClr val="accent4">
                        <a:lumMod val="20000"/>
                        <a:lumOff val="80000"/>
                        <a:alpha val="76000"/>
                      </a:schemeClr>
                    </a:gs>
                    <a:gs pos="100000">
                      <a:schemeClr val="accent5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(</a:t>
            </a:r>
            <a:r>
              <a:rPr lang="ko-KR" altLang="en-US" sz="4800" dirty="0">
                <a:gradFill>
                  <a:gsLst>
                    <a:gs pos="100000">
                      <a:schemeClr val="accent4">
                        <a:lumMod val="20000"/>
                        <a:lumOff val="80000"/>
                        <a:alpha val="76000"/>
                      </a:schemeClr>
                    </a:gs>
                    <a:gs pos="100000">
                      <a:schemeClr val="accent5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부품</a:t>
            </a:r>
            <a:r>
              <a:rPr lang="en-US" altLang="ko-KR" sz="4800" dirty="0">
                <a:gradFill>
                  <a:gsLst>
                    <a:gs pos="100000">
                      <a:schemeClr val="accent4">
                        <a:lumMod val="20000"/>
                        <a:lumOff val="80000"/>
                        <a:alpha val="76000"/>
                      </a:schemeClr>
                    </a:gs>
                    <a:gs pos="100000">
                      <a:schemeClr val="accent5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)</a:t>
            </a: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5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(157</a:t>
            </a:r>
            <a:r>
              <a:rPr lang="ko-KR" altLang="en-US" sz="2400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5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개사</a:t>
            </a:r>
            <a:r>
              <a:rPr lang="en-US" altLang="ko-KR" sz="2400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5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, 39%)</a:t>
            </a:r>
            <a:endParaRPr lang="ko-KR" altLang="en-US" sz="2400" dirty="0">
              <a:gradFill>
                <a:gsLst>
                  <a:gs pos="100000">
                    <a:schemeClr val="bg1">
                      <a:lumMod val="85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42DD175F-624E-607A-5715-C33E2777373B}"/>
              </a:ext>
            </a:extLst>
          </p:cNvPr>
          <p:cNvSpPr/>
          <p:nvPr/>
        </p:nvSpPr>
        <p:spPr bwMode="auto">
          <a:xfrm>
            <a:off x="1856656" y="4725373"/>
            <a:ext cx="1799892" cy="7198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4800" dirty="0">
                <a:gradFill>
                  <a:gsLst>
                    <a:gs pos="100000">
                      <a:schemeClr val="accent4">
                        <a:lumMod val="20000"/>
                        <a:lumOff val="80000"/>
                        <a:alpha val="76000"/>
                      </a:schemeClr>
                    </a:gs>
                    <a:gs pos="100000">
                      <a:schemeClr val="accent5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설치</a:t>
            </a:r>
            <a:r>
              <a:rPr lang="en-US" altLang="ko-KR" sz="4800" dirty="0">
                <a:gradFill>
                  <a:gsLst>
                    <a:gs pos="100000">
                      <a:schemeClr val="accent4">
                        <a:lumMod val="20000"/>
                        <a:lumOff val="80000"/>
                        <a:alpha val="76000"/>
                      </a:schemeClr>
                    </a:gs>
                    <a:gs pos="100000">
                      <a:schemeClr val="accent5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, </a:t>
            </a:r>
            <a:r>
              <a:rPr lang="ko-KR" altLang="en-US" sz="4800" dirty="0">
                <a:gradFill>
                  <a:gsLst>
                    <a:gs pos="100000">
                      <a:schemeClr val="accent4">
                        <a:lumMod val="20000"/>
                        <a:lumOff val="80000"/>
                        <a:alpha val="76000"/>
                      </a:schemeClr>
                    </a:gs>
                    <a:gs pos="100000">
                      <a:schemeClr val="accent5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기타</a:t>
            </a:r>
            <a:endParaRPr lang="en-US" altLang="ko-KR" sz="4800" dirty="0">
              <a:gradFill>
                <a:gsLst>
                  <a:gs pos="100000">
                    <a:schemeClr val="accent4">
                      <a:lumMod val="20000"/>
                      <a:lumOff val="80000"/>
                      <a:alpha val="76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5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(2</a:t>
            </a:r>
            <a:r>
              <a:rPr lang="ko-KR" altLang="en-US" sz="2400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5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개사</a:t>
            </a:r>
            <a:r>
              <a:rPr lang="en-US" altLang="ko-KR" sz="2400" dirty="0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100000">
                      <a:schemeClr val="accent5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, 2%)</a:t>
            </a:r>
            <a:endParaRPr lang="ko-KR" altLang="en-US" sz="2400" dirty="0">
              <a:gradFill>
                <a:gsLst>
                  <a:gs pos="100000">
                    <a:schemeClr val="bg1">
                      <a:lumMod val="85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</p:txBody>
      </p:sp>
      <p:sp>
        <p:nvSpPr>
          <p:cNvPr id="41" name="말풍선: 타원형 40">
            <a:extLst>
              <a:ext uri="{FF2B5EF4-FFF2-40B4-BE49-F238E27FC236}">
                <a16:creationId xmlns:a16="http://schemas.microsoft.com/office/drawing/2014/main" id="{FCAC50C7-9D92-F2CE-CBAB-3ADD38A2D21C}"/>
              </a:ext>
            </a:extLst>
          </p:cNvPr>
          <p:cNvSpPr/>
          <p:nvPr/>
        </p:nvSpPr>
        <p:spPr>
          <a:xfrm>
            <a:off x="8769424" y="836712"/>
            <a:ext cx="792088" cy="648072"/>
          </a:xfrm>
          <a:prstGeom prst="wedgeEllipseCallout">
            <a:avLst>
              <a:gd name="adj1" fmla="val -55734"/>
              <a:gd name="adj2" fmla="val 69063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ko-KR" dirty="0">
                <a:gradFill>
                  <a:gsLst>
                    <a:gs pos="100000">
                      <a:schemeClr val="bg1"/>
                    </a:gs>
                    <a:gs pos="100000">
                      <a:schemeClr val="accent5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22</a:t>
            </a:r>
            <a:r>
              <a:rPr lang="ko-KR" altLang="en-US" dirty="0">
                <a:gradFill>
                  <a:gsLst>
                    <a:gs pos="100000">
                      <a:schemeClr val="bg1"/>
                    </a:gs>
                    <a:gs pos="100000">
                      <a:schemeClr val="accent5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년 </a:t>
            </a:r>
            <a:r>
              <a:rPr lang="en-US" altLang="ko-KR" dirty="0">
                <a:gradFill>
                  <a:gsLst>
                    <a:gs pos="100000">
                      <a:schemeClr val="bg1"/>
                    </a:gs>
                    <a:gs pos="100000">
                      <a:schemeClr val="accent5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10</a:t>
            </a:r>
            <a:r>
              <a:rPr lang="ko-KR" altLang="en-US" dirty="0">
                <a:gradFill>
                  <a:gsLst>
                    <a:gs pos="100000">
                      <a:schemeClr val="bg1"/>
                    </a:gs>
                    <a:gs pos="100000">
                      <a:schemeClr val="accent5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월</a:t>
            </a:r>
            <a:endParaRPr lang="en-US" altLang="ko-KR" dirty="0">
              <a:gradFill>
                <a:gsLst>
                  <a:gs pos="100000">
                    <a:schemeClr val="bg1"/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  <a:p>
            <a:pPr algn="ctr"/>
            <a:r>
              <a:rPr lang="ko-KR" altLang="en-US" dirty="0">
                <a:gradFill>
                  <a:gsLst>
                    <a:gs pos="100000">
                      <a:schemeClr val="bg1"/>
                    </a:gs>
                    <a:gs pos="100000">
                      <a:schemeClr val="accent5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현재</a:t>
            </a: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65FAFA24-5A29-F0E3-4726-2FB017FE595D}"/>
              </a:ext>
            </a:extLst>
          </p:cNvPr>
          <p:cNvSpPr/>
          <p:nvPr/>
        </p:nvSpPr>
        <p:spPr bwMode="auto">
          <a:xfrm>
            <a:off x="6429542" y="2396669"/>
            <a:ext cx="1799892" cy="7198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9900" dirty="0">
                <a:gradFill>
                  <a:gsLst>
                    <a:gs pos="100000">
                      <a:srgbClr val="92D050">
                        <a:alpha val="78000"/>
                      </a:srgbClr>
                    </a:gs>
                    <a:gs pos="100000">
                      <a:schemeClr val="accent5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404</a:t>
            </a:r>
            <a:endParaRPr lang="ko-KR" altLang="en-US" sz="8000" dirty="0">
              <a:gradFill>
                <a:gsLst>
                  <a:gs pos="100000">
                    <a:srgbClr val="92D050">
                      <a:alpha val="78000"/>
                    </a:srgb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5144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6" grpId="0">
        <p:bldAsOne/>
      </p:bldGraphic>
      <p:bldP spid="25" grpId="0"/>
      <p:bldP spid="39" grpId="0"/>
      <p:bldP spid="40" grpId="0"/>
      <p:bldP spid="41" grpId="0" animBg="1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49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B1FD0C-08E3-4377-41FC-B5DD2C50DF41}"/>
              </a:ext>
            </a:extLst>
          </p:cNvPr>
          <p:cNvSpPr txBox="1"/>
          <p:nvPr/>
        </p:nvSpPr>
        <p:spPr>
          <a:xfrm>
            <a:off x="-346031" y="-315128"/>
            <a:ext cx="8467383" cy="20159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500" b="1" dirty="0">
                <a:gradFill>
                  <a:gsLst>
                    <a:gs pos="100000">
                      <a:schemeClr val="accent5">
                        <a:lumMod val="20000"/>
                        <a:lumOff val="80000"/>
                        <a:alpha val="32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정책 및 제도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4025C2B-67BF-91E5-DE5A-ABEA47066D27}"/>
              </a:ext>
            </a:extLst>
          </p:cNvPr>
          <p:cNvSpPr/>
          <p:nvPr/>
        </p:nvSpPr>
        <p:spPr>
          <a:xfrm>
            <a:off x="0" y="1772816"/>
            <a:ext cx="9906000" cy="1008000"/>
          </a:xfrm>
          <a:prstGeom prst="rect">
            <a:avLst/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gradFill>
                  <a:gsLst>
                    <a:gs pos="100000">
                      <a:schemeClr val="accent4">
                        <a:lumMod val="20000"/>
                        <a:lumOff val="80000"/>
                        <a:alpha val="8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중대사고 행정처분 기준 완화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1F72805-DD8E-5077-FA9D-282BF8406F70}"/>
              </a:ext>
            </a:extLst>
          </p:cNvPr>
          <p:cNvSpPr/>
          <p:nvPr/>
        </p:nvSpPr>
        <p:spPr>
          <a:xfrm>
            <a:off x="0" y="3068960"/>
            <a:ext cx="9906000" cy="1008000"/>
          </a:xfrm>
          <a:prstGeom prst="rect">
            <a:avLst/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gradFill>
                  <a:gsLst>
                    <a:gs pos="100000">
                      <a:schemeClr val="accent5">
                        <a:lumMod val="20000"/>
                        <a:lumOff val="80000"/>
                        <a:alpha val="8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공동도급 유지관리 기술인력 산정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06A666D-7B9E-F98E-CB29-25BD6536F8DD}"/>
              </a:ext>
            </a:extLst>
          </p:cNvPr>
          <p:cNvSpPr/>
          <p:nvPr/>
        </p:nvSpPr>
        <p:spPr>
          <a:xfrm>
            <a:off x="0" y="4365216"/>
            <a:ext cx="9906000" cy="1008000"/>
          </a:xfrm>
          <a:prstGeom prst="rect">
            <a:avLst/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gradFill>
                  <a:gsLst>
                    <a:gs pos="100000">
                      <a:schemeClr val="accent3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안전인증 제도 개선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0482E9E-20EF-0F51-8C88-15014C45E2F8}"/>
              </a:ext>
            </a:extLst>
          </p:cNvPr>
          <p:cNvSpPr/>
          <p:nvPr/>
        </p:nvSpPr>
        <p:spPr>
          <a:xfrm>
            <a:off x="0" y="5661248"/>
            <a:ext cx="9906000" cy="1008000"/>
          </a:xfrm>
          <a:prstGeom prst="rect">
            <a:avLst/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gradFill>
                  <a:gsLst>
                    <a:gs pos="100000">
                      <a:schemeClr val="accent2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승강기 유지관리 선진화 방안 수립</a:t>
            </a:r>
          </a:p>
        </p:txBody>
      </p:sp>
    </p:spTree>
    <p:extLst>
      <p:ext uri="{BB962C8B-B14F-4D97-AF65-F5344CB8AC3E}">
        <p14:creationId xmlns:p14="http://schemas.microsoft.com/office/powerpoint/2010/main" val="312147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8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49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7B1B57FA-AC22-D557-8891-73739BADC987}"/>
              </a:ext>
            </a:extLst>
          </p:cNvPr>
          <p:cNvSpPr/>
          <p:nvPr/>
        </p:nvSpPr>
        <p:spPr>
          <a:xfrm>
            <a:off x="0" y="0"/>
            <a:ext cx="3240000" cy="22680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889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BEFF9DC-E44F-FCAC-7C91-E87D7AF90AD8}"/>
              </a:ext>
            </a:extLst>
          </p:cNvPr>
          <p:cNvSpPr/>
          <p:nvPr/>
        </p:nvSpPr>
        <p:spPr>
          <a:xfrm>
            <a:off x="6681552" y="0"/>
            <a:ext cx="3240000" cy="226800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889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4125C81-5125-3AA2-5002-B1BA18BE980E}"/>
              </a:ext>
            </a:extLst>
          </p:cNvPr>
          <p:cNvSpPr/>
          <p:nvPr/>
        </p:nvSpPr>
        <p:spPr>
          <a:xfrm>
            <a:off x="3296816" y="0"/>
            <a:ext cx="3369186" cy="2268000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889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53359FD-52F7-394D-DBCE-5746E487F87B}"/>
              </a:ext>
            </a:extLst>
          </p:cNvPr>
          <p:cNvSpPr/>
          <p:nvPr/>
        </p:nvSpPr>
        <p:spPr>
          <a:xfrm>
            <a:off x="0" y="4590000"/>
            <a:ext cx="3240000" cy="226800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889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0EBA51B-70F3-E3F2-6DF8-61FB81EBE988}"/>
              </a:ext>
            </a:extLst>
          </p:cNvPr>
          <p:cNvSpPr/>
          <p:nvPr/>
        </p:nvSpPr>
        <p:spPr>
          <a:xfrm>
            <a:off x="6681552" y="4590000"/>
            <a:ext cx="3240000" cy="2268000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889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BB61A2D-28D7-BA78-1379-37AA611C9C74}"/>
              </a:ext>
            </a:extLst>
          </p:cNvPr>
          <p:cNvSpPr/>
          <p:nvPr/>
        </p:nvSpPr>
        <p:spPr>
          <a:xfrm>
            <a:off x="3296816" y="4590000"/>
            <a:ext cx="3369186" cy="2268000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889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8DB7B7D2-C3CD-043E-D2B0-0FBAA76A083B}"/>
              </a:ext>
            </a:extLst>
          </p:cNvPr>
          <p:cNvSpPr/>
          <p:nvPr/>
        </p:nvSpPr>
        <p:spPr>
          <a:xfrm>
            <a:off x="0" y="2313128"/>
            <a:ext cx="3240000" cy="2304256"/>
          </a:xfrm>
          <a:prstGeom prst="rect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889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517F030-1D96-3E97-A015-356ABED60862}"/>
              </a:ext>
            </a:extLst>
          </p:cNvPr>
          <p:cNvSpPr/>
          <p:nvPr/>
        </p:nvSpPr>
        <p:spPr>
          <a:xfrm>
            <a:off x="6681552" y="2313128"/>
            <a:ext cx="3240000" cy="2304256"/>
          </a:xfrm>
          <a:prstGeom prst="rect">
            <a:avLst/>
          </a:pr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889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5EA8EE6-C1C1-E075-038B-B45DCED2B566}"/>
              </a:ext>
            </a:extLst>
          </p:cNvPr>
          <p:cNvSpPr/>
          <p:nvPr/>
        </p:nvSpPr>
        <p:spPr>
          <a:xfrm>
            <a:off x="2633330" y="2133360"/>
            <a:ext cx="4696158" cy="2663792"/>
          </a:xfrm>
          <a:prstGeom prst="rect">
            <a:avLst/>
          </a:prstGeom>
          <a:blipFill dpi="0"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889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9857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D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840520-381D-C5FB-587E-048C29793A2C}"/>
              </a:ext>
            </a:extLst>
          </p:cNvPr>
          <p:cNvSpPr txBox="1"/>
          <p:nvPr/>
        </p:nvSpPr>
        <p:spPr>
          <a:xfrm>
            <a:off x="-303584" y="-315416"/>
            <a:ext cx="6038833" cy="20159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500" b="1" dirty="0">
                <a:gradFill>
                  <a:gsLst>
                    <a:gs pos="100000">
                      <a:schemeClr val="accent5">
                        <a:lumMod val="20000"/>
                        <a:lumOff val="80000"/>
                        <a:alpha val="32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대외협력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F48F9ED-DD87-6943-A545-245D9B27F411}"/>
              </a:ext>
            </a:extLst>
          </p:cNvPr>
          <p:cNvSpPr/>
          <p:nvPr/>
        </p:nvSpPr>
        <p:spPr>
          <a:xfrm>
            <a:off x="0" y="1988840"/>
            <a:ext cx="9906000" cy="1008000"/>
          </a:xfrm>
          <a:prstGeom prst="rect">
            <a:avLst/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>
                <a:gradFill>
                  <a:gsLst>
                    <a:gs pos="100000">
                      <a:schemeClr val="accent4">
                        <a:lumMod val="20000"/>
                        <a:lumOff val="80000"/>
                        <a:alpha val="8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2023 </a:t>
            </a:r>
            <a:r>
              <a:rPr lang="ko-KR" altLang="en-US" sz="4000" b="1" dirty="0" err="1">
                <a:gradFill>
                  <a:gsLst>
                    <a:gs pos="100000">
                      <a:schemeClr val="accent4">
                        <a:lumMod val="20000"/>
                        <a:lumOff val="80000"/>
                        <a:alpha val="8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한국국제승강기엑스포</a:t>
            </a:r>
            <a:endParaRPr lang="ko-KR" altLang="en-US" sz="4000" b="1" dirty="0">
              <a:gradFill>
                <a:gsLst>
                  <a:gs pos="100000">
                    <a:schemeClr val="accent4">
                      <a:lumMod val="20000"/>
                      <a:lumOff val="80000"/>
                      <a:alpha val="8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9BA4732-1023-982C-3624-2AA7DA9B579D}"/>
              </a:ext>
            </a:extLst>
          </p:cNvPr>
          <p:cNvSpPr/>
          <p:nvPr/>
        </p:nvSpPr>
        <p:spPr>
          <a:xfrm>
            <a:off x="0" y="3501008"/>
            <a:ext cx="9906000" cy="1008000"/>
          </a:xfrm>
          <a:prstGeom prst="rect">
            <a:avLst/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gradFill>
                  <a:gsLst>
                    <a:gs pos="100000">
                      <a:schemeClr val="accent5">
                        <a:lumMod val="20000"/>
                        <a:lumOff val="80000"/>
                        <a:alpha val="8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대외교류 및 언론홍보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E9FDFD6-1139-CF3A-86F8-C47D5C9A80BD}"/>
              </a:ext>
            </a:extLst>
          </p:cNvPr>
          <p:cNvSpPr/>
          <p:nvPr/>
        </p:nvSpPr>
        <p:spPr>
          <a:xfrm>
            <a:off x="0" y="5013176"/>
            <a:ext cx="9906000" cy="1008000"/>
          </a:xfrm>
          <a:prstGeom prst="rect">
            <a:avLst/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>
                <a:gradFill>
                  <a:gsLst>
                    <a:gs pos="100000">
                      <a:schemeClr val="accent3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승강기 안전캠페인</a:t>
            </a:r>
            <a:endParaRPr lang="ko-KR" altLang="en-US" sz="4000" b="1" dirty="0">
              <a:gradFill>
                <a:gsLst>
                  <a:gs pos="100000">
                    <a:schemeClr val="accent3">
                      <a:lumMod val="20000"/>
                      <a:lumOff val="8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대한민국정부상징체 R" panose="02020503020101020101" pitchFamily="18" charset="-127"/>
              <a:ea typeface="대한민국정부상징체 R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122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460</TotalTime>
  <Words>204</Words>
  <Application>Microsoft Office PowerPoint</Application>
  <PresentationFormat>A4 용지(210x297mm)</PresentationFormat>
  <Paragraphs>94</Paragraphs>
  <Slides>13</Slides>
  <Notes>13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7" baseType="lpstr">
      <vt:lpstr>Arial</vt:lpstr>
      <vt:lpstr>대한민국정부상징체 R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 현호</dc:creator>
  <cp:lastModifiedBy>이 현호</cp:lastModifiedBy>
  <cp:revision>10</cp:revision>
  <dcterms:created xsi:type="dcterms:W3CDTF">2022-10-05T00:46:55Z</dcterms:created>
  <dcterms:modified xsi:type="dcterms:W3CDTF">2022-10-14T07:52:24Z</dcterms:modified>
</cp:coreProperties>
</file>